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theme/theme3.xml" ContentType="application/vnd.openxmlformats-officedocument.theme+xml"/>
  <Override PartName="/ppt/theme/theme4.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 id="2147483672" r:id="rId2"/>
  </p:sldMasterIdLst>
  <p:notesMasterIdLst>
    <p:notesMasterId r:id="rId15"/>
  </p:notesMasterIdLst>
  <p:handoutMasterIdLst>
    <p:handoutMasterId r:id="rId16"/>
  </p:handoutMasterIdLst>
  <p:sldIdLst>
    <p:sldId id="280" r:id="rId3"/>
    <p:sldId id="268" r:id="rId4"/>
    <p:sldId id="271" r:id="rId5"/>
    <p:sldId id="272" r:id="rId6"/>
    <p:sldId id="273" r:id="rId7"/>
    <p:sldId id="274" r:id="rId8"/>
    <p:sldId id="275" r:id="rId9"/>
    <p:sldId id="276" r:id="rId10"/>
    <p:sldId id="277" r:id="rId11"/>
    <p:sldId id="278" r:id="rId12"/>
    <p:sldId id="279" r:id="rId13"/>
    <p:sldId id="270" r:id="rId14"/>
  </p:sldIdLst>
  <p:sldSz cx="9144000" cy="6858000" type="screen4x3"/>
  <p:notesSz cx="6858000" cy="9144000"/>
  <p:embeddedFontLst>
    <p:embeddedFont>
      <p:font typeface="Calibri" panose="020F0502020204030204" pitchFamily="34" charset="0"/>
      <p:regular r:id="rId17"/>
      <p:bold r:id="rId18"/>
      <p:italic r:id="rId19"/>
      <p:boldItalic r:id="rId20"/>
    </p:embeddedFont>
    <p:embeddedFont>
      <p:font typeface="Roboto" panose="02000000000000000000" pitchFamily="2" charset="0"/>
      <p:regular r:id="rId21"/>
      <p:bold r:id="rId22"/>
      <p:italic r:id="rId23"/>
      <p:boldItalic r:id="rId24"/>
    </p:embeddedFont>
    <p:embeddedFont>
      <p:font typeface="Twinkl" panose="02000000000000000000" pitchFamily="2" charset="77"/>
      <p:regular r:id="rId25"/>
      <p:bold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8215"/>
    <a:srgbClr val="689428"/>
    <a:srgbClr val="CFE09B"/>
    <a:srgbClr val="F8BE95"/>
    <a:srgbClr val="21A6F9"/>
    <a:srgbClr val="4DB1E3"/>
    <a:srgbClr val="E34192"/>
    <a:srgbClr val="18A0DB"/>
    <a:srgbClr val="DE1E5A"/>
    <a:srgbClr val="BC010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884" autoAdjust="0"/>
    <p:restoredTop sz="94660"/>
  </p:normalViewPr>
  <p:slideViewPr>
    <p:cSldViewPr snapToGrid="0" showGuides="1">
      <p:cViewPr varScale="1">
        <p:scale>
          <a:sx n="124" d="100"/>
          <a:sy n="124" d="100"/>
        </p:scale>
        <p:origin x="720" y="168"/>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58" d="100"/>
          <a:sy n="58" d="100"/>
        </p:scale>
        <p:origin x="1962"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1.xml"/><Relationship Id="rId21" Type="http://schemas.openxmlformats.org/officeDocument/2006/relationships/font" Target="fonts/font5.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font" Target="fonts/font4.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8.fntdata"/><Relationship Id="rId32" Type="http://schemas.openxmlformats.org/officeDocument/2006/relationships/customXml" Target="../customXml/item2.xml"/><Relationship Id="rId5" Type="http://schemas.openxmlformats.org/officeDocument/2006/relationships/slide" Target="slides/slide3.xml"/><Relationship Id="rId15" Type="http://schemas.openxmlformats.org/officeDocument/2006/relationships/notesMaster" Target="notesMasters/notesMaster1.xml"/><Relationship Id="rId23" Type="http://schemas.openxmlformats.org/officeDocument/2006/relationships/font" Target="fonts/font7.fntdata"/><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font" Target="fonts/font3.fntdata"/><Relationship Id="rId31" Type="http://schemas.openxmlformats.org/officeDocument/2006/relationships/customXml" Target="../customXml/item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6.fntdata"/><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08/09/2022</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08/09/2022</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www.twinkl.co.uk/" TargetMode="External"/><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hyperlink" Target="https://www.twinkl.co.uk/resources/eyfs-northern-ireland/northern-ireland-resources-foundation-stage/northern-ireland-resources-foundation-stage-the-world-around-us" TargetMode="Externa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www.twinkl.co.uk/" TargetMode="External"/><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hyperlink" Target="https://www.twinkl.co.uk/resources/eyfs-northern-ireland/northern-ireland-resources-foundation-stage/northern-ireland-resources-foundation-stage-the-world-around-us" TargetMode="Externa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nimation Disclaimer">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grpSp>
        <p:nvGrpSpPr>
          <p:cNvPr id="41" name="Group 40">
            <a:extLst>
              <a:ext uri="{FF2B5EF4-FFF2-40B4-BE49-F238E27FC236}">
                <a16:creationId xmlns:a16="http://schemas.microsoft.com/office/drawing/2014/main" id="{2BB4EA30-0107-4362-9222-C6055ABF324A}"/>
              </a:ext>
            </a:extLst>
          </p:cNvPr>
          <p:cNvGrpSpPr/>
          <p:nvPr userDrawn="1"/>
        </p:nvGrpSpPr>
        <p:grpSpPr>
          <a:xfrm>
            <a:off x="754986" y="1681195"/>
            <a:ext cx="7633362" cy="2295228"/>
            <a:chOff x="754988" y="1344834"/>
            <a:chExt cx="7633362" cy="2295228"/>
          </a:xfrm>
        </p:grpSpPr>
        <p:sp>
          <p:nvSpPr>
            <p:cNvPr id="42" name="Rectangle 41">
              <a:extLst>
                <a:ext uri="{FF2B5EF4-FFF2-40B4-BE49-F238E27FC236}">
                  <a16:creationId xmlns:a16="http://schemas.microsoft.com/office/drawing/2014/main" id="{0DF60415-D303-4DFE-A6B8-E0AB42EF4DDC}"/>
                </a:ext>
              </a:extLst>
            </p:cNvPr>
            <p:cNvSpPr/>
            <p:nvPr/>
          </p:nvSpPr>
          <p:spPr>
            <a:xfrm>
              <a:off x="754988" y="1344834"/>
              <a:ext cx="1266195" cy="273960"/>
            </a:xfrm>
            <a:prstGeom prst="rect">
              <a:avLst/>
            </a:prstGeom>
            <a:solidFill>
              <a:srgbClr val="689428"/>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sz="1600" b="1" dirty="0">
                  <a:latin typeface="Roboto" panose="02000000000000000000" pitchFamily="2" charset="0"/>
                  <a:ea typeface="Roboto" panose="02000000000000000000" pitchFamily="2" charset="0"/>
                </a:rPr>
                <a:t>Animations</a:t>
              </a:r>
            </a:p>
          </p:txBody>
        </p:sp>
        <p:sp>
          <p:nvSpPr>
            <p:cNvPr id="43" name="Rectangle 42">
              <a:extLst>
                <a:ext uri="{FF2B5EF4-FFF2-40B4-BE49-F238E27FC236}">
                  <a16:creationId xmlns:a16="http://schemas.microsoft.com/office/drawing/2014/main" id="{6A96975B-C3DC-451D-8423-D15D5BCDB436}"/>
                </a:ext>
              </a:extLst>
            </p:cNvPr>
            <p:cNvSpPr/>
            <p:nvPr/>
          </p:nvSpPr>
          <p:spPr>
            <a:xfrm>
              <a:off x="755650" y="1618794"/>
              <a:ext cx="7632700" cy="2021268"/>
            </a:xfrm>
            <a:prstGeom prst="rect">
              <a:avLst/>
            </a:prstGeom>
            <a:noFill/>
            <a:ln w="19050">
              <a:solidFill>
                <a:srgbClr val="F08215"/>
              </a:solidFill>
            </a:ln>
          </p:spPr>
          <p:txBody>
            <a:bodyPr wrap="square" lIns="216000" tIns="216000" rIns="216000" bIns="216000">
              <a:spAutoFit/>
            </a:bodyPr>
            <a:lstStyle/>
            <a:p>
              <a:pPr>
                <a:spcAft>
                  <a:spcPts val="600"/>
                </a:spcAft>
              </a:pPr>
              <a:r>
                <a:rPr lang="en-GB" sz="1400" dirty="0">
                  <a:latin typeface="Roboto" panose="02000000000000000000" pitchFamily="2" charset="0"/>
                  <a:ea typeface="Roboto" panose="02000000000000000000" pitchFamily="2" charset="0"/>
                </a:rPr>
                <a:t>This resource has been designed with animations to make it as fun and engaging as possible. To view the content in the correct formatting, please view the PowerPoint in ‘slide show mode’. This takes you from desktop to presentation mode. If you view the slides out of ‘slide show mode’, you may find that some of the text and images overlap each other and/or are difficult to read. </a:t>
              </a:r>
            </a:p>
            <a:p>
              <a:pPr>
                <a:spcAft>
                  <a:spcPts val="600"/>
                </a:spcAft>
              </a:pPr>
              <a:r>
                <a:rPr lang="en-GB" sz="1400" dirty="0">
                  <a:latin typeface="Roboto" panose="02000000000000000000" pitchFamily="2" charset="0"/>
                  <a:ea typeface="Roboto" panose="02000000000000000000" pitchFamily="2" charset="0"/>
                </a:rPr>
                <a:t>To enter slide show mode, go to the </a:t>
              </a:r>
              <a:r>
                <a:rPr lang="en-GB" sz="1400" b="1" dirty="0">
                  <a:latin typeface="Roboto" panose="02000000000000000000" pitchFamily="2" charset="0"/>
                  <a:ea typeface="Roboto" panose="02000000000000000000" pitchFamily="2" charset="0"/>
                </a:rPr>
                <a:t>slide show menu tab </a:t>
              </a:r>
              <a:r>
                <a:rPr lang="en-GB" sz="1400" dirty="0">
                  <a:latin typeface="Roboto" panose="02000000000000000000" pitchFamily="2" charset="0"/>
                  <a:ea typeface="Roboto" panose="02000000000000000000" pitchFamily="2" charset="0"/>
                </a:rPr>
                <a:t>and select either </a:t>
              </a:r>
              <a:r>
                <a:rPr lang="en-GB" sz="1400" b="1" dirty="0">
                  <a:latin typeface="Roboto" panose="02000000000000000000" pitchFamily="2" charset="0"/>
                  <a:ea typeface="Roboto" panose="02000000000000000000" pitchFamily="2" charset="0"/>
                </a:rPr>
                <a:t>from beginning</a:t>
              </a:r>
              <a:r>
                <a:rPr lang="en-GB" sz="1400" dirty="0">
                  <a:latin typeface="Roboto" panose="02000000000000000000" pitchFamily="2" charset="0"/>
                  <a:ea typeface="Roboto" panose="02000000000000000000" pitchFamily="2" charset="0"/>
                </a:rPr>
                <a:t> </a:t>
              </a:r>
              <a:r>
                <a:rPr lang="en-GB" sz="1400" b="1" dirty="0">
                  <a:latin typeface="Roboto" panose="02000000000000000000" pitchFamily="2" charset="0"/>
                  <a:ea typeface="Roboto" panose="02000000000000000000" pitchFamily="2" charset="0"/>
                </a:rPr>
                <a:t>or from current slide</a:t>
              </a:r>
              <a:r>
                <a:rPr lang="en-GB" sz="1400" dirty="0">
                  <a:latin typeface="Roboto" panose="02000000000000000000" pitchFamily="2" charset="0"/>
                  <a:ea typeface="Roboto" panose="02000000000000000000" pitchFamily="2" charset="0"/>
                </a:rPr>
                <a:t>.</a:t>
              </a:r>
            </a:p>
          </p:txBody>
        </p:sp>
      </p:grpSp>
      <p:sp>
        <p:nvSpPr>
          <p:cNvPr id="44" name="Rectangle 43">
            <a:extLst>
              <a:ext uri="{FF2B5EF4-FFF2-40B4-BE49-F238E27FC236}">
                <a16:creationId xmlns:a16="http://schemas.microsoft.com/office/drawing/2014/main" id="{C01BCBF7-EAB4-4398-AAB8-B60AC3555113}"/>
              </a:ext>
            </a:extLst>
          </p:cNvPr>
          <p:cNvSpPr/>
          <p:nvPr userDrawn="1"/>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sp>
        <p:nvSpPr>
          <p:cNvPr id="45" name="TextBox 44">
            <a:extLst>
              <a:ext uri="{FF2B5EF4-FFF2-40B4-BE49-F238E27FC236}">
                <a16:creationId xmlns:a16="http://schemas.microsoft.com/office/drawing/2014/main" id="{3F3091BF-D025-46EF-A448-B4F13C76E242}"/>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689428"/>
                </a:solidFill>
                <a:latin typeface="Roboto" panose="02000000000000000000" pitchFamily="2" charset="0"/>
                <a:ea typeface="Roboto" panose="02000000000000000000" pitchFamily="2" charset="0"/>
              </a:rPr>
              <a:t>Disclaimer</a:t>
            </a:r>
            <a:endParaRPr lang="en-GB" sz="2800" b="1" dirty="0">
              <a:solidFill>
                <a:srgbClr val="689428"/>
              </a:solidFill>
            </a:endParaRPr>
          </a:p>
        </p:txBody>
      </p:sp>
    </p:spTree>
    <p:extLst>
      <p:ext uri="{BB962C8B-B14F-4D97-AF65-F5344CB8AC3E}">
        <p14:creationId xmlns:p14="http://schemas.microsoft.com/office/powerpoint/2010/main" val="1386459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angle 1">
            <a:hlinkClick r:id="rId3"/>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hlinkClick r:id="rId4"/>
            <a:extLst>
              <a:ext uri="{FF2B5EF4-FFF2-40B4-BE49-F238E27FC236}">
                <a16:creationId xmlns:a16="http://schemas.microsoft.com/office/drawing/2014/main" id="{20ED9B30-3B0F-DC48-E3BC-1656873BDBA4}"/>
              </a:ext>
            </a:extLst>
          </p:cNvPr>
          <p:cNvSpPr/>
          <p:nvPr userDrawn="1"/>
        </p:nvSpPr>
        <p:spPr>
          <a:xfrm>
            <a:off x="0" y="5865541"/>
            <a:ext cx="9144000" cy="9924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7040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38151"/>
            <a:ext cx="8220075" cy="994306"/>
          </a:xfrm>
          <a:prstGeom prst="roundRect">
            <a:avLst>
              <a:gd name="adj" fmla="val 9641"/>
            </a:avLst>
          </a:prstGeom>
        </p:spPr>
        <p:txBody>
          <a:bodyPr>
            <a:noAutofit/>
          </a:bodyPr>
          <a:lstStyle>
            <a:lvl1pPr>
              <a:defRPr sz="3600">
                <a:latin typeface="Twinkl" pitchFamily="2" charset="0"/>
              </a:defRPr>
            </a:lvl1pPr>
          </a:lstStyle>
          <a:p>
            <a:r>
              <a:rPr lang="en-GB"/>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
        <p:nvSpPr>
          <p:cNvPr id="2" name="Rounded Rectangle 24">
            <a:extLst>
              <a:ext uri="{FF2B5EF4-FFF2-40B4-BE49-F238E27FC236}">
                <a16:creationId xmlns:a16="http://schemas.microsoft.com/office/drawing/2014/main" id="{D00ECC8E-1AC3-4E6C-A19B-0A141ABB9071}"/>
              </a:ext>
            </a:extLst>
          </p:cNvPr>
          <p:cNvSpPr/>
          <p:nvPr userDrawn="1"/>
        </p:nvSpPr>
        <p:spPr bwMode="auto">
          <a:xfrm>
            <a:off x="503239" y="2930434"/>
            <a:ext cx="8137524" cy="341480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3" name="Rounded Rectangle 23">
            <a:extLst>
              <a:ext uri="{FF2B5EF4-FFF2-40B4-BE49-F238E27FC236}">
                <a16:creationId xmlns:a16="http://schemas.microsoft.com/office/drawing/2014/main" id="{D34100E7-28EA-4EB7-A437-37BB3EE7034D}"/>
              </a:ext>
            </a:extLst>
          </p:cNvPr>
          <p:cNvSpPr/>
          <p:nvPr userDrawn="1"/>
        </p:nvSpPr>
        <p:spPr bwMode="auto">
          <a:xfrm>
            <a:off x="503239" y="512763"/>
            <a:ext cx="8137524" cy="2193019"/>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2" name="Text Placeholder 9">
            <a:extLst>
              <a:ext uri="{FF2B5EF4-FFF2-40B4-BE49-F238E27FC236}">
                <a16:creationId xmlns:a16="http://schemas.microsoft.com/office/drawing/2014/main" id="{BAFFD08E-D8F1-4950-9C0C-AB7477306E53}"/>
              </a:ext>
            </a:extLst>
          </p:cNvPr>
          <p:cNvSpPr>
            <a:spLocks noGrp="1"/>
          </p:cNvSpPr>
          <p:nvPr>
            <p:ph type="body" sz="quarter" idx="10" hasCustomPrompt="1"/>
          </p:nvPr>
        </p:nvSpPr>
        <p:spPr>
          <a:xfrm>
            <a:off x="755651" y="1037017"/>
            <a:ext cx="7632699" cy="1469216"/>
          </a:xfrm>
          <a:prstGeom prst="roundRect">
            <a:avLst>
              <a:gd name="adj" fmla="val 2585"/>
            </a:avLst>
          </a:prstGeom>
        </p:spPr>
        <p:txBody>
          <a:bodyPr>
            <a:spAutoFit/>
          </a:bodyPr>
          <a:lstStyle>
            <a:lvl1pPr>
              <a:defRPr/>
            </a:lvl1pPr>
          </a:lstStyle>
          <a:p>
            <a:r>
              <a:rPr lang="en-GB" dirty="0">
                <a:latin typeface="Twinkl" pitchFamily="50" charset="0"/>
              </a:rPr>
              <a:t>Statement 1 Lorem ipsum </a:t>
            </a:r>
            <a:r>
              <a:rPr lang="en-GB" dirty="0" err="1">
                <a:latin typeface="Twinkl" pitchFamily="50" charset="0"/>
              </a:rPr>
              <a:t>dolor</a:t>
            </a:r>
            <a:r>
              <a:rPr lang="en-GB" dirty="0">
                <a:latin typeface="Twinkl" pitchFamily="50" charset="0"/>
              </a:rPr>
              <a:t> sit </a:t>
            </a:r>
            <a:r>
              <a:rPr lang="en-GB" dirty="0" err="1">
                <a:latin typeface="Twinkl" pitchFamily="50" charset="0"/>
              </a:rPr>
              <a:t>amet</a:t>
            </a:r>
            <a:r>
              <a:rPr lang="en-GB" dirty="0">
                <a:latin typeface="Twinkl" pitchFamily="50" charset="0"/>
              </a:rPr>
              <a:t>, </a:t>
            </a:r>
            <a:r>
              <a:rPr lang="en-GB" dirty="0" err="1">
                <a:latin typeface="Twinkl" pitchFamily="50" charset="0"/>
              </a:rPr>
              <a:t>consectetur</a:t>
            </a:r>
            <a:r>
              <a:rPr lang="en-GB" dirty="0">
                <a:latin typeface="Twinkl" pitchFamily="50" charset="0"/>
              </a:rPr>
              <a:t> </a:t>
            </a:r>
            <a:r>
              <a:rPr lang="en-GB" dirty="0" err="1">
                <a:latin typeface="Twinkl" pitchFamily="50" charset="0"/>
              </a:rPr>
              <a:t>adipiscing</a:t>
            </a:r>
            <a:r>
              <a:rPr lang="en-GB" dirty="0">
                <a:latin typeface="Twinkl" pitchFamily="50" charset="0"/>
              </a:rPr>
              <a:t> </a:t>
            </a:r>
            <a:r>
              <a:rPr lang="en-GB" dirty="0" err="1">
                <a:latin typeface="Twinkl" pitchFamily="50" charset="0"/>
              </a:rPr>
              <a:t>elit</a:t>
            </a:r>
            <a:r>
              <a:rPr lang="en-GB" dirty="0">
                <a:latin typeface="Twinkl" pitchFamily="50" charset="0"/>
              </a:rPr>
              <a:t>.</a:t>
            </a:r>
          </a:p>
          <a:p>
            <a:r>
              <a:rPr lang="en-GB" dirty="0">
                <a:latin typeface="Twinkl" pitchFamily="50" charset="0"/>
              </a:rPr>
              <a:t>Statement 2</a:t>
            </a:r>
          </a:p>
          <a:p>
            <a:pPr lvl="1"/>
            <a:r>
              <a:rPr lang="en-GB" sz="1800" dirty="0">
                <a:latin typeface="Twinkl" pitchFamily="50" charset="0"/>
              </a:rPr>
              <a:t>Sub statement</a:t>
            </a:r>
          </a:p>
        </p:txBody>
      </p:sp>
      <p:sp>
        <p:nvSpPr>
          <p:cNvPr id="13" name="Text Placeholder 9">
            <a:extLst>
              <a:ext uri="{FF2B5EF4-FFF2-40B4-BE49-F238E27FC236}">
                <a16:creationId xmlns:a16="http://schemas.microsoft.com/office/drawing/2014/main" id="{D99DBCE3-B6AA-4708-994C-5096C6F0D38E}"/>
              </a:ext>
            </a:extLst>
          </p:cNvPr>
          <p:cNvSpPr>
            <a:spLocks noGrp="1"/>
          </p:cNvSpPr>
          <p:nvPr>
            <p:ph type="body" sz="quarter" idx="11" hasCustomPrompt="1"/>
          </p:nvPr>
        </p:nvSpPr>
        <p:spPr>
          <a:xfrm>
            <a:off x="755651" y="3445623"/>
            <a:ext cx="7632699" cy="1469216"/>
          </a:xfrm>
          <a:prstGeom prst="roundRect">
            <a:avLst>
              <a:gd name="adj" fmla="val 2585"/>
            </a:avLst>
          </a:prstGeom>
        </p:spPr>
        <p:txBody>
          <a:bodyPr>
            <a:spAutoFit/>
          </a:bodyPr>
          <a:lstStyle>
            <a:lvl1pPr>
              <a:defRPr/>
            </a:lvl1pPr>
          </a:lstStyle>
          <a:p>
            <a:r>
              <a:rPr lang="en-GB" dirty="0">
                <a:latin typeface="Twinkl" pitchFamily="50" charset="0"/>
              </a:rPr>
              <a:t>Statement 1 Lorem ipsum </a:t>
            </a:r>
            <a:r>
              <a:rPr lang="en-GB" dirty="0" err="1">
                <a:latin typeface="Twinkl" pitchFamily="50" charset="0"/>
              </a:rPr>
              <a:t>dolor</a:t>
            </a:r>
            <a:r>
              <a:rPr lang="en-GB" dirty="0">
                <a:latin typeface="Twinkl" pitchFamily="50" charset="0"/>
              </a:rPr>
              <a:t> sit </a:t>
            </a:r>
            <a:r>
              <a:rPr lang="en-GB" dirty="0" err="1">
                <a:latin typeface="Twinkl" pitchFamily="50" charset="0"/>
              </a:rPr>
              <a:t>amet</a:t>
            </a:r>
            <a:r>
              <a:rPr lang="en-GB" dirty="0">
                <a:latin typeface="Twinkl" pitchFamily="50" charset="0"/>
              </a:rPr>
              <a:t>, </a:t>
            </a:r>
            <a:r>
              <a:rPr lang="en-GB" dirty="0" err="1">
                <a:latin typeface="Twinkl" pitchFamily="50" charset="0"/>
              </a:rPr>
              <a:t>consectetur</a:t>
            </a:r>
            <a:r>
              <a:rPr lang="en-GB" dirty="0">
                <a:latin typeface="Twinkl" pitchFamily="50" charset="0"/>
              </a:rPr>
              <a:t> </a:t>
            </a:r>
            <a:r>
              <a:rPr lang="en-GB" dirty="0" err="1">
                <a:latin typeface="Twinkl" pitchFamily="50" charset="0"/>
              </a:rPr>
              <a:t>adipiscing</a:t>
            </a:r>
            <a:r>
              <a:rPr lang="en-GB" dirty="0">
                <a:latin typeface="Twinkl" pitchFamily="50" charset="0"/>
              </a:rPr>
              <a:t> </a:t>
            </a:r>
            <a:r>
              <a:rPr lang="en-GB" dirty="0" err="1">
                <a:latin typeface="Twinkl" pitchFamily="50" charset="0"/>
              </a:rPr>
              <a:t>elit</a:t>
            </a:r>
            <a:r>
              <a:rPr lang="en-GB" dirty="0">
                <a:latin typeface="Twinkl" pitchFamily="50" charset="0"/>
              </a:rPr>
              <a:t>.</a:t>
            </a:r>
          </a:p>
          <a:p>
            <a:r>
              <a:rPr lang="en-GB" dirty="0">
                <a:latin typeface="Twinkl" pitchFamily="50" charset="0"/>
              </a:rPr>
              <a:t>Statement 2</a:t>
            </a:r>
          </a:p>
          <a:p>
            <a:pPr lvl="1"/>
            <a:r>
              <a:rPr lang="en-GB" sz="1800" dirty="0">
                <a:latin typeface="Twinkl" pitchFamily="50" charset="0"/>
              </a:rPr>
              <a:t>Sub statement</a:t>
            </a:r>
          </a:p>
        </p:txBody>
      </p:sp>
      <p:sp>
        <p:nvSpPr>
          <p:cNvPr id="15" name="Text Placeholder 8">
            <a:extLst>
              <a:ext uri="{FF2B5EF4-FFF2-40B4-BE49-F238E27FC236}">
                <a16:creationId xmlns:a16="http://schemas.microsoft.com/office/drawing/2014/main" id="{E9191366-6C10-435F-A2F8-6CBD1318FD96}"/>
              </a:ext>
            </a:extLst>
          </p:cNvPr>
          <p:cNvSpPr>
            <a:spLocks noGrp="1"/>
          </p:cNvSpPr>
          <p:nvPr>
            <p:ph type="body" sz="quarter" idx="12" hasCustomPrompt="1"/>
          </p:nvPr>
        </p:nvSpPr>
        <p:spPr>
          <a:xfrm>
            <a:off x="755650" y="512763"/>
            <a:ext cx="7632700" cy="503237"/>
          </a:xfrm>
          <a:prstGeom prst="roundRect">
            <a:avLst>
              <a:gd name="adj" fmla="val 2585"/>
            </a:avLst>
          </a:prstGeom>
        </p:spPr>
        <p:txBody>
          <a:bodyPr lIns="0" tIns="252000" rIns="0" bIns="0" anchor="ctr" anchorCtr="0">
            <a:noAutofit/>
          </a:bodyPr>
          <a:lstStyle>
            <a:lvl1pPr marL="0" indent="0" algn="ctr">
              <a:buNone/>
              <a:defRPr sz="3600" b="1"/>
            </a:lvl1pPr>
          </a:lstStyle>
          <a:p>
            <a:pPr lvl="0"/>
            <a:r>
              <a:rPr lang="en-US" dirty="0"/>
              <a:t>Aim</a:t>
            </a:r>
            <a:endParaRPr lang="en-GB" dirty="0"/>
          </a:p>
        </p:txBody>
      </p:sp>
      <p:sp>
        <p:nvSpPr>
          <p:cNvPr id="17" name="Text Placeholder 8">
            <a:extLst>
              <a:ext uri="{FF2B5EF4-FFF2-40B4-BE49-F238E27FC236}">
                <a16:creationId xmlns:a16="http://schemas.microsoft.com/office/drawing/2014/main" id="{6758EDAF-8492-4BF5-93A1-EA11C5D83003}"/>
              </a:ext>
            </a:extLst>
          </p:cNvPr>
          <p:cNvSpPr>
            <a:spLocks noGrp="1"/>
          </p:cNvSpPr>
          <p:nvPr>
            <p:ph type="body" sz="quarter" idx="13" hasCustomPrompt="1"/>
          </p:nvPr>
        </p:nvSpPr>
        <p:spPr>
          <a:xfrm>
            <a:off x="755649" y="2930434"/>
            <a:ext cx="7632700" cy="503237"/>
          </a:xfrm>
          <a:prstGeom prst="roundRect">
            <a:avLst>
              <a:gd name="adj" fmla="val 2585"/>
            </a:avLst>
          </a:prstGeom>
        </p:spPr>
        <p:txBody>
          <a:bodyPr lIns="0" tIns="252000" rIns="0" bIns="0" anchor="ctr" anchorCtr="0">
            <a:noAutofit/>
          </a:bodyPr>
          <a:lstStyle>
            <a:lvl1pPr marL="0" indent="0" algn="ctr">
              <a:buNone/>
              <a:defRPr sz="3600" b="1"/>
            </a:lvl1pPr>
          </a:lstStyle>
          <a:p>
            <a:pPr lvl="0"/>
            <a:r>
              <a:rPr lang="en-US" dirty="0"/>
              <a:t>Success Criteria</a:t>
            </a:r>
            <a:endParaRPr lang="en-GB" dirty="0"/>
          </a:p>
        </p:txBody>
      </p:sp>
    </p:spTree>
    <p:extLst>
      <p:ext uri="{BB962C8B-B14F-4D97-AF65-F5344CB8AC3E}">
        <p14:creationId xmlns:p14="http://schemas.microsoft.com/office/powerpoint/2010/main" val="2257523209"/>
      </p:ext>
    </p:extLst>
  </p:cSld>
  <p:clrMapOvr>
    <a:masterClrMapping/>
  </p:clrMapOvr>
  <p:extLst>
    <p:ext uri="{DCECCB84-F9BA-43D5-87BE-67443E8EF086}">
      <p15:sldGuideLst xmlns:p15="http://schemas.microsoft.com/office/powerpoint/2012/main">
        <p15:guide id="1" orient="horz" pos="640" userDrawn="1">
          <p15:clr>
            <a:srgbClr val="F26B43"/>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Rectangle 3">
            <a:hlinkClick r:id="rId3"/>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hlinkClick r:id="rId4"/>
            <a:extLst>
              <a:ext uri="{FF2B5EF4-FFF2-40B4-BE49-F238E27FC236}">
                <a16:creationId xmlns:a16="http://schemas.microsoft.com/office/drawing/2014/main" id="{2879E718-9F6D-1BD9-BDD4-4D581B5D9522}"/>
              </a:ext>
            </a:extLst>
          </p:cNvPr>
          <p:cNvSpPr/>
          <p:nvPr userDrawn="1"/>
        </p:nvSpPr>
        <p:spPr>
          <a:xfrm>
            <a:off x="0" y="5865541"/>
            <a:ext cx="9144000" cy="9924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1973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udio/Video Disclaimer">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7" name="Rectangle 6">
            <a:extLst>
              <a:ext uri="{FF2B5EF4-FFF2-40B4-BE49-F238E27FC236}">
                <a16:creationId xmlns:a16="http://schemas.microsoft.com/office/drawing/2014/main" id="{FFC63B62-F6F8-4A70-935A-0CBCE04C051B}"/>
              </a:ext>
            </a:extLst>
          </p:cNvPr>
          <p:cNvSpPr/>
          <p:nvPr userDrawn="1"/>
        </p:nvSpPr>
        <p:spPr>
          <a:xfrm>
            <a:off x="755650" y="2209045"/>
            <a:ext cx="2382662" cy="3604671"/>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
          </a:p>
        </p:txBody>
      </p:sp>
      <p:sp>
        <p:nvSpPr>
          <p:cNvPr id="9" name="Rectangle 8">
            <a:extLst>
              <a:ext uri="{FF2B5EF4-FFF2-40B4-BE49-F238E27FC236}">
                <a16:creationId xmlns:a16="http://schemas.microsoft.com/office/drawing/2014/main" id="{F19AD57E-3485-41E5-86B7-DD796C8FF6EE}"/>
              </a:ext>
            </a:extLst>
          </p:cNvPr>
          <p:cNvSpPr/>
          <p:nvPr userDrawn="1"/>
        </p:nvSpPr>
        <p:spPr>
          <a:xfrm>
            <a:off x="3380669" y="2209045"/>
            <a:ext cx="2382662" cy="3604671"/>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
          </a:p>
        </p:txBody>
      </p:sp>
      <p:sp>
        <p:nvSpPr>
          <p:cNvPr id="10" name="Rectangle 9">
            <a:extLst>
              <a:ext uri="{FF2B5EF4-FFF2-40B4-BE49-F238E27FC236}">
                <a16:creationId xmlns:a16="http://schemas.microsoft.com/office/drawing/2014/main" id="{2A702136-D7DD-49CD-A4E0-42B0D1BAFEFE}"/>
              </a:ext>
            </a:extLst>
          </p:cNvPr>
          <p:cNvSpPr/>
          <p:nvPr userDrawn="1"/>
        </p:nvSpPr>
        <p:spPr>
          <a:xfrm>
            <a:off x="6005688" y="2209045"/>
            <a:ext cx="2382662" cy="3604671"/>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
          </a:p>
        </p:txBody>
      </p:sp>
      <p:pic>
        <p:nvPicPr>
          <p:cNvPr id="12" name="Picture 1">
            <a:extLst>
              <a:ext uri="{FF2B5EF4-FFF2-40B4-BE49-F238E27FC236}">
                <a16:creationId xmlns:a16="http://schemas.microsoft.com/office/drawing/2014/main" id="{3124EECE-F7EF-4595-9620-68FD0E5E79F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88144" y="2435955"/>
            <a:ext cx="1717675" cy="1150938"/>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606CC5B3-3D32-4C6C-8E1F-3758561C1FA7}"/>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88144" y="3771617"/>
            <a:ext cx="1717675" cy="1857375"/>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sp>
        <p:nvSpPr>
          <p:cNvPr id="15" name="Rectangle 14">
            <a:extLst>
              <a:ext uri="{FF2B5EF4-FFF2-40B4-BE49-F238E27FC236}">
                <a16:creationId xmlns:a16="http://schemas.microsoft.com/office/drawing/2014/main" id="{BF1001AF-39AD-4F6C-8CC7-DE3F05F47402}"/>
              </a:ext>
            </a:extLst>
          </p:cNvPr>
          <p:cNvSpPr/>
          <p:nvPr userDrawn="1"/>
        </p:nvSpPr>
        <p:spPr>
          <a:xfrm>
            <a:off x="450762" y="5938338"/>
            <a:ext cx="8226000" cy="295275"/>
          </a:xfrm>
          <a:prstGeom prst="rect">
            <a:avLst/>
          </a:prstGeom>
          <a:solidFill>
            <a:srgbClr val="E34192"/>
          </a:solidFill>
          <a:ln>
            <a:solidFill>
              <a:srgbClr val="E3419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100" b="1" dirty="0">
                <a:solidFill>
                  <a:schemeClr val="bg1"/>
                </a:solidFill>
                <a:latin typeface="Roboto" panose="02000000000000000000" pitchFamily="2" charset="0"/>
                <a:ea typeface="Roboto" panose="02000000000000000000" pitchFamily="2" charset="0"/>
                <a:cs typeface="Arial" panose="020B0604020202020204" pitchFamily="34" charset="0"/>
              </a:rPr>
              <a:t>Please note the embedded audio may not be compatible with earlier versions of PowerPoint. </a:t>
            </a:r>
          </a:p>
        </p:txBody>
      </p:sp>
      <p:grpSp>
        <p:nvGrpSpPr>
          <p:cNvPr id="16" name="Group 15">
            <a:extLst>
              <a:ext uri="{FF2B5EF4-FFF2-40B4-BE49-F238E27FC236}">
                <a16:creationId xmlns:a16="http://schemas.microsoft.com/office/drawing/2014/main" id="{F4C02CD7-54FA-442D-8552-484866B452A3}"/>
              </a:ext>
            </a:extLst>
          </p:cNvPr>
          <p:cNvGrpSpPr/>
          <p:nvPr userDrawn="1"/>
        </p:nvGrpSpPr>
        <p:grpSpPr>
          <a:xfrm>
            <a:off x="653175" y="1186618"/>
            <a:ext cx="2485137" cy="4640495"/>
            <a:chOff x="653175" y="1293580"/>
            <a:chExt cx="2485137" cy="4640495"/>
          </a:xfrm>
        </p:grpSpPr>
        <p:sp>
          <p:nvSpPr>
            <p:cNvPr id="17" name="Rectangle 16">
              <a:extLst>
                <a:ext uri="{FF2B5EF4-FFF2-40B4-BE49-F238E27FC236}">
                  <a16:creationId xmlns:a16="http://schemas.microsoft.com/office/drawing/2014/main" id="{70129BA9-07CA-4E45-BE89-A3B3D8B06794}"/>
                </a:ext>
              </a:extLst>
            </p:cNvPr>
            <p:cNvSpPr/>
            <p:nvPr/>
          </p:nvSpPr>
          <p:spPr>
            <a:xfrm>
              <a:off x="755650" y="1352601"/>
              <a:ext cx="2382662" cy="4581474"/>
            </a:xfrm>
            <a:prstGeom prst="rect">
              <a:avLst/>
            </a:prstGeom>
            <a:noFill/>
            <a:ln>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anchor="t" anchorCtr="0"/>
            <a:lstStyle/>
            <a:p>
              <a:pPr>
                <a:defRPr/>
              </a:pPr>
              <a:r>
                <a:rPr lang="en-GB" sz="1400" dirty="0">
                  <a:solidFill>
                    <a:schemeClr val="tx1"/>
                  </a:solidFill>
                  <a:latin typeface="Roboto" panose="02000000000000000000" pitchFamily="2" charset="0"/>
                  <a:ea typeface="Roboto" panose="02000000000000000000" pitchFamily="2" charset="0"/>
                  <a:cs typeface="Arial" panose="020B0604020202020204" pitchFamily="34" charset="0"/>
                </a:rPr>
                <a:t>Open the downloaded folder and copy all the files.</a:t>
              </a:r>
            </a:p>
          </p:txBody>
        </p:sp>
        <p:sp>
          <p:nvSpPr>
            <p:cNvPr id="18" name="Oval 17">
              <a:extLst>
                <a:ext uri="{FF2B5EF4-FFF2-40B4-BE49-F238E27FC236}">
                  <a16:creationId xmlns:a16="http://schemas.microsoft.com/office/drawing/2014/main" id="{06AD645D-EF4C-43B9-BC02-E73591ACFEA8}"/>
                </a:ext>
              </a:extLst>
            </p:cNvPr>
            <p:cNvSpPr/>
            <p:nvPr/>
          </p:nvSpPr>
          <p:spPr>
            <a:xfrm>
              <a:off x="653175" y="1293580"/>
              <a:ext cx="301052" cy="301052"/>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latin typeface="Roboto" panose="02000000000000000000" pitchFamily="2" charset="0"/>
                  <a:ea typeface="Roboto" panose="02000000000000000000" pitchFamily="2" charset="0"/>
                </a:rPr>
                <a:t>1</a:t>
              </a:r>
            </a:p>
          </p:txBody>
        </p:sp>
      </p:grpSp>
      <p:grpSp>
        <p:nvGrpSpPr>
          <p:cNvPr id="19" name="Group 18">
            <a:extLst>
              <a:ext uri="{FF2B5EF4-FFF2-40B4-BE49-F238E27FC236}">
                <a16:creationId xmlns:a16="http://schemas.microsoft.com/office/drawing/2014/main" id="{08DFAC45-3E54-4D6A-98C4-CF211C83922E}"/>
              </a:ext>
            </a:extLst>
          </p:cNvPr>
          <p:cNvGrpSpPr/>
          <p:nvPr userDrawn="1"/>
        </p:nvGrpSpPr>
        <p:grpSpPr>
          <a:xfrm>
            <a:off x="3278194" y="1186618"/>
            <a:ext cx="2485137" cy="4640495"/>
            <a:chOff x="653175" y="1293580"/>
            <a:chExt cx="2485137" cy="4640495"/>
          </a:xfrm>
        </p:grpSpPr>
        <p:sp>
          <p:nvSpPr>
            <p:cNvPr id="20" name="Rectangle 19">
              <a:extLst>
                <a:ext uri="{FF2B5EF4-FFF2-40B4-BE49-F238E27FC236}">
                  <a16:creationId xmlns:a16="http://schemas.microsoft.com/office/drawing/2014/main" id="{F0CD5D4D-4B63-46DB-9525-B34F30B13615}"/>
                </a:ext>
              </a:extLst>
            </p:cNvPr>
            <p:cNvSpPr/>
            <p:nvPr/>
          </p:nvSpPr>
          <p:spPr>
            <a:xfrm>
              <a:off x="755650" y="1352601"/>
              <a:ext cx="2382662" cy="4581474"/>
            </a:xfrm>
            <a:prstGeom prst="rect">
              <a:avLst/>
            </a:prstGeom>
            <a:noFill/>
            <a:ln>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anchor="t" anchorCtr="0"/>
            <a:lstStyle/>
            <a:p>
              <a:pPr>
                <a:defRPr/>
              </a:pPr>
              <a:r>
                <a:rPr lang="en-GB" sz="1400" dirty="0">
                  <a:solidFill>
                    <a:schemeClr val="tx1"/>
                  </a:solidFill>
                  <a:latin typeface="Roboto" panose="02000000000000000000" pitchFamily="2" charset="0"/>
                  <a:ea typeface="Roboto" panose="02000000000000000000" pitchFamily="2" charset="0"/>
                  <a:cs typeface="Arial" panose="020B0604020202020204" pitchFamily="34" charset="0"/>
                </a:rPr>
                <a:t>Paste the copied files into a new folder.</a:t>
              </a:r>
            </a:p>
          </p:txBody>
        </p:sp>
        <p:sp>
          <p:nvSpPr>
            <p:cNvPr id="21" name="Oval 20">
              <a:extLst>
                <a:ext uri="{FF2B5EF4-FFF2-40B4-BE49-F238E27FC236}">
                  <a16:creationId xmlns:a16="http://schemas.microsoft.com/office/drawing/2014/main" id="{E921D1FD-6ED8-4721-9B13-952826BF7583}"/>
                </a:ext>
              </a:extLst>
            </p:cNvPr>
            <p:cNvSpPr/>
            <p:nvPr/>
          </p:nvSpPr>
          <p:spPr>
            <a:xfrm>
              <a:off x="653175" y="1293580"/>
              <a:ext cx="301052" cy="301052"/>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latin typeface="Roboto" panose="02000000000000000000" pitchFamily="2" charset="0"/>
                  <a:ea typeface="Roboto" panose="02000000000000000000" pitchFamily="2" charset="0"/>
                </a:rPr>
                <a:t>2</a:t>
              </a:r>
            </a:p>
          </p:txBody>
        </p:sp>
      </p:grpSp>
      <p:grpSp>
        <p:nvGrpSpPr>
          <p:cNvPr id="22" name="Group 21">
            <a:extLst>
              <a:ext uri="{FF2B5EF4-FFF2-40B4-BE49-F238E27FC236}">
                <a16:creationId xmlns:a16="http://schemas.microsoft.com/office/drawing/2014/main" id="{2E64373C-29B9-44AD-BBFF-1C2B6CB8B856}"/>
              </a:ext>
            </a:extLst>
          </p:cNvPr>
          <p:cNvGrpSpPr/>
          <p:nvPr userDrawn="1"/>
        </p:nvGrpSpPr>
        <p:grpSpPr>
          <a:xfrm>
            <a:off x="5903213" y="1186618"/>
            <a:ext cx="2485137" cy="4640495"/>
            <a:chOff x="653175" y="1293580"/>
            <a:chExt cx="2485137" cy="4640495"/>
          </a:xfrm>
        </p:grpSpPr>
        <p:sp>
          <p:nvSpPr>
            <p:cNvPr id="23" name="Rectangle 22">
              <a:extLst>
                <a:ext uri="{FF2B5EF4-FFF2-40B4-BE49-F238E27FC236}">
                  <a16:creationId xmlns:a16="http://schemas.microsoft.com/office/drawing/2014/main" id="{3F8F64B4-C8AD-4F3A-AC24-CC1D1D7B43F0}"/>
                </a:ext>
              </a:extLst>
            </p:cNvPr>
            <p:cNvSpPr/>
            <p:nvPr/>
          </p:nvSpPr>
          <p:spPr>
            <a:xfrm>
              <a:off x="755650" y="1352601"/>
              <a:ext cx="2382662" cy="4581474"/>
            </a:xfrm>
            <a:prstGeom prst="rect">
              <a:avLst/>
            </a:prstGeom>
            <a:noFill/>
            <a:ln>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anchor="t" anchorCtr="0"/>
            <a:lstStyle/>
            <a:p>
              <a:pPr>
                <a:defRPr/>
              </a:pPr>
              <a:r>
                <a:rPr lang="en-GB" sz="1400" dirty="0">
                  <a:solidFill>
                    <a:schemeClr val="tx1"/>
                  </a:solidFill>
                  <a:latin typeface="Roboto" panose="02000000000000000000" pitchFamily="2" charset="0"/>
                  <a:ea typeface="Roboto" panose="02000000000000000000" pitchFamily="2" charset="0"/>
                  <a:cs typeface="Arial" panose="020B0604020202020204" pitchFamily="34" charset="0"/>
                </a:rPr>
                <a:t>To use the PowerPoint, enable editing and put into slide show mode.</a:t>
              </a:r>
            </a:p>
          </p:txBody>
        </p:sp>
        <p:sp>
          <p:nvSpPr>
            <p:cNvPr id="24" name="Oval 23">
              <a:extLst>
                <a:ext uri="{FF2B5EF4-FFF2-40B4-BE49-F238E27FC236}">
                  <a16:creationId xmlns:a16="http://schemas.microsoft.com/office/drawing/2014/main" id="{306893F1-C2B6-43EB-825A-DA5B276C8908}"/>
                </a:ext>
              </a:extLst>
            </p:cNvPr>
            <p:cNvSpPr/>
            <p:nvPr/>
          </p:nvSpPr>
          <p:spPr>
            <a:xfrm>
              <a:off x="653175" y="1293580"/>
              <a:ext cx="301052" cy="301052"/>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latin typeface="Roboto" panose="02000000000000000000" pitchFamily="2" charset="0"/>
                  <a:ea typeface="Roboto" panose="02000000000000000000" pitchFamily="2" charset="0"/>
                </a:rPr>
                <a:t>3</a:t>
              </a:r>
            </a:p>
          </p:txBody>
        </p:sp>
      </p:grpSp>
      <p:pic>
        <p:nvPicPr>
          <p:cNvPr id="25" name="Picture 24">
            <a:extLst>
              <a:ext uri="{FF2B5EF4-FFF2-40B4-BE49-F238E27FC236}">
                <a16:creationId xmlns:a16="http://schemas.microsoft.com/office/drawing/2014/main" id="{F8E75E30-3E3D-4F9B-9EF6-9A9630C27CBB}"/>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3720306" y="2435955"/>
            <a:ext cx="1703388" cy="2003425"/>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pic>
        <p:nvPicPr>
          <p:cNvPr id="26" name="Picture 25">
            <a:extLst>
              <a:ext uri="{FF2B5EF4-FFF2-40B4-BE49-F238E27FC236}">
                <a16:creationId xmlns:a16="http://schemas.microsoft.com/office/drawing/2014/main" id="{E55EBE21-985E-4E8F-B68C-A7F9AB89D609}"/>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6114362" y="3710564"/>
            <a:ext cx="2165314" cy="1601754"/>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pic>
        <p:nvPicPr>
          <p:cNvPr id="27" name="Picture 26">
            <a:extLst>
              <a:ext uri="{FF2B5EF4-FFF2-40B4-BE49-F238E27FC236}">
                <a16:creationId xmlns:a16="http://schemas.microsoft.com/office/drawing/2014/main" id="{12AA4B95-3CCC-45E1-B7B1-343CCBC6F42A}"/>
              </a:ext>
            </a:extLst>
          </p:cNvPr>
          <p:cNvPicPr>
            <a:picLocks noChangeAspect="1"/>
          </p:cNvPicPr>
          <p:nvPr userDrawn="1"/>
        </p:nvPicPr>
        <p:blipFill>
          <a:blip r:embed="rId6">
            <a:extLst>
              <a:ext uri="{28A0092B-C50C-407E-A947-70E740481C1C}">
                <a14:useLocalDpi xmlns:a14="http://schemas.microsoft.com/office/drawing/2010/main"/>
              </a:ext>
            </a:extLst>
          </a:blip>
          <a:srcRect/>
          <a:stretch>
            <a:fillRect/>
          </a:stretch>
        </p:blipFill>
        <p:spPr bwMode="auto">
          <a:xfrm>
            <a:off x="6114344" y="2435955"/>
            <a:ext cx="2165350" cy="225425"/>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grpSp>
        <p:nvGrpSpPr>
          <p:cNvPr id="28" name="Group 27">
            <a:extLst>
              <a:ext uri="{FF2B5EF4-FFF2-40B4-BE49-F238E27FC236}">
                <a16:creationId xmlns:a16="http://schemas.microsoft.com/office/drawing/2014/main" id="{EB959152-16E0-47A5-9814-E4CDFB5F1B4A}"/>
              </a:ext>
            </a:extLst>
          </p:cNvPr>
          <p:cNvGrpSpPr/>
          <p:nvPr userDrawn="1"/>
        </p:nvGrpSpPr>
        <p:grpSpPr>
          <a:xfrm>
            <a:off x="6114362" y="2862122"/>
            <a:ext cx="2165350" cy="690207"/>
            <a:chOff x="6137101" y="2837944"/>
            <a:chExt cx="2165350" cy="690207"/>
          </a:xfrm>
        </p:grpSpPr>
        <p:grpSp>
          <p:nvGrpSpPr>
            <p:cNvPr id="29" name="Group 28">
              <a:extLst>
                <a:ext uri="{FF2B5EF4-FFF2-40B4-BE49-F238E27FC236}">
                  <a16:creationId xmlns:a16="http://schemas.microsoft.com/office/drawing/2014/main" id="{2AA9C2EC-978E-419F-A507-D371B5CA5B55}"/>
                </a:ext>
              </a:extLst>
            </p:cNvPr>
            <p:cNvGrpSpPr>
              <a:grpSpLocks/>
            </p:cNvGrpSpPr>
            <p:nvPr/>
          </p:nvGrpSpPr>
          <p:grpSpPr bwMode="auto">
            <a:xfrm>
              <a:off x="6137101" y="2837944"/>
              <a:ext cx="2165350" cy="647700"/>
              <a:chOff x="6164808" y="2589878"/>
              <a:chExt cx="2165459" cy="647296"/>
            </a:xfrm>
          </p:grpSpPr>
          <p:pic>
            <p:nvPicPr>
              <p:cNvPr id="31" name="Picture 30">
                <a:extLst>
                  <a:ext uri="{FF2B5EF4-FFF2-40B4-BE49-F238E27FC236}">
                    <a16:creationId xmlns:a16="http://schemas.microsoft.com/office/drawing/2014/main" id="{B5145F20-A130-4EC9-B902-0B2D234C1C06}"/>
                  </a:ext>
                </a:extLst>
              </p:cNvPr>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bwMode="auto">
              <a:xfrm>
                <a:off x="6164808" y="2589878"/>
                <a:ext cx="2165459" cy="647296"/>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cxnSp>
            <p:nvCxnSpPr>
              <p:cNvPr id="32" name="Straight Arrow Connector 31">
                <a:extLst>
                  <a:ext uri="{FF2B5EF4-FFF2-40B4-BE49-F238E27FC236}">
                    <a16:creationId xmlns:a16="http://schemas.microsoft.com/office/drawing/2014/main" id="{7209CC96-78F3-4B82-BE38-23F76BEC0573}"/>
                  </a:ext>
                </a:extLst>
              </p:cNvPr>
              <p:cNvCxnSpPr/>
              <p:nvPr/>
            </p:nvCxnSpPr>
            <p:spPr>
              <a:xfrm flipH="1">
                <a:off x="7949742" y="2768837"/>
                <a:ext cx="79379" cy="287158"/>
              </a:xfrm>
              <a:prstGeom prst="straightConnector1">
                <a:avLst/>
              </a:prstGeom>
              <a:ln w="19050">
                <a:solidFill>
                  <a:srgbClr val="18A0DB"/>
                </a:solidFill>
                <a:tailEnd type="triangle"/>
              </a:ln>
            </p:spPr>
            <p:style>
              <a:lnRef idx="1">
                <a:schemeClr val="accent1"/>
              </a:lnRef>
              <a:fillRef idx="0">
                <a:schemeClr val="accent1"/>
              </a:fillRef>
              <a:effectRef idx="0">
                <a:schemeClr val="accent1"/>
              </a:effectRef>
              <a:fontRef idx="minor">
                <a:schemeClr val="tx1"/>
              </a:fontRef>
            </p:style>
          </p:cxnSp>
        </p:grpSp>
        <p:sp>
          <p:nvSpPr>
            <p:cNvPr id="30" name="Oval 29">
              <a:extLst>
                <a:ext uri="{FF2B5EF4-FFF2-40B4-BE49-F238E27FC236}">
                  <a16:creationId xmlns:a16="http://schemas.microsoft.com/office/drawing/2014/main" id="{289AD21C-A27E-4E30-8AB2-27CBD6E49F15}"/>
                </a:ext>
              </a:extLst>
            </p:cNvPr>
            <p:cNvSpPr/>
            <p:nvPr/>
          </p:nvSpPr>
          <p:spPr>
            <a:xfrm>
              <a:off x="7790917" y="3317748"/>
              <a:ext cx="210403" cy="210403"/>
            </a:xfrm>
            <a:prstGeom prst="ellipse">
              <a:avLst/>
            </a:prstGeom>
            <a:noFill/>
            <a:ln w="19050">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5" name="TextBox 44">
            <a:extLst>
              <a:ext uri="{FF2B5EF4-FFF2-40B4-BE49-F238E27FC236}">
                <a16:creationId xmlns:a16="http://schemas.microsoft.com/office/drawing/2014/main" id="{3642231C-A2F6-4367-90C6-0767E987F9A9}"/>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Guidance for Video/Audio in PowerPoints</a:t>
            </a:r>
            <a:endParaRPr lang="en-GB" sz="2800" b="1" dirty="0">
              <a:solidFill>
                <a:srgbClr val="E34192"/>
              </a:solidFill>
            </a:endParaRPr>
          </a:p>
        </p:txBody>
      </p:sp>
    </p:spTree>
    <p:extLst>
      <p:ext uri="{BB962C8B-B14F-4D97-AF65-F5344CB8AC3E}">
        <p14:creationId xmlns:p14="http://schemas.microsoft.com/office/powerpoint/2010/main" val="395936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xternal Websites Disclaimer">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sp>
        <p:nvSpPr>
          <p:cNvPr id="10" name="Rectangle 9">
            <a:extLst>
              <a:ext uri="{FF2B5EF4-FFF2-40B4-BE49-F238E27FC236}">
                <a16:creationId xmlns:a16="http://schemas.microsoft.com/office/drawing/2014/main" id="{7223ECE9-6F1A-4E72-ACE0-06F71C468FDA}"/>
              </a:ext>
            </a:extLst>
          </p:cNvPr>
          <p:cNvSpPr/>
          <p:nvPr userDrawn="1"/>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grpSp>
        <p:nvGrpSpPr>
          <p:cNvPr id="11" name="Group 10">
            <a:extLst>
              <a:ext uri="{FF2B5EF4-FFF2-40B4-BE49-F238E27FC236}">
                <a16:creationId xmlns:a16="http://schemas.microsoft.com/office/drawing/2014/main" id="{5F05BBF0-ECD1-4FE4-937E-1F73A27AF916}"/>
              </a:ext>
            </a:extLst>
          </p:cNvPr>
          <p:cNvGrpSpPr/>
          <p:nvPr userDrawn="1"/>
        </p:nvGrpSpPr>
        <p:grpSpPr>
          <a:xfrm>
            <a:off x="743837" y="1681195"/>
            <a:ext cx="7644513" cy="2002840"/>
            <a:chOff x="743837" y="1344834"/>
            <a:chExt cx="7644513" cy="2002840"/>
          </a:xfrm>
        </p:grpSpPr>
        <p:sp>
          <p:nvSpPr>
            <p:cNvPr id="12" name="Rectangle 11">
              <a:extLst>
                <a:ext uri="{FF2B5EF4-FFF2-40B4-BE49-F238E27FC236}">
                  <a16:creationId xmlns:a16="http://schemas.microsoft.com/office/drawing/2014/main" id="{D52A1D21-ED2B-43AD-B353-E06410A36383}"/>
                </a:ext>
              </a:extLst>
            </p:cNvPr>
            <p:cNvSpPr/>
            <p:nvPr/>
          </p:nvSpPr>
          <p:spPr>
            <a:xfrm>
              <a:off x="743837" y="1344834"/>
              <a:ext cx="2703717"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sz="1600" b="1" dirty="0">
                  <a:latin typeface="Roboto" panose="02000000000000000000" pitchFamily="2" charset="0"/>
                  <a:ea typeface="Roboto" panose="02000000000000000000" pitchFamily="2" charset="0"/>
                </a:rPr>
                <a:t>Links to External Websites</a:t>
              </a:r>
            </a:p>
          </p:txBody>
        </p:sp>
        <p:sp>
          <p:nvSpPr>
            <p:cNvPr id="13" name="Rectangle 12">
              <a:extLst>
                <a:ext uri="{FF2B5EF4-FFF2-40B4-BE49-F238E27FC236}">
                  <a16:creationId xmlns:a16="http://schemas.microsoft.com/office/drawing/2014/main" id="{1FFC9EFA-95C1-4D1B-B736-D82D578BE355}"/>
                </a:ext>
              </a:extLst>
            </p:cNvPr>
            <p:cNvSpPr/>
            <p:nvPr/>
          </p:nvSpPr>
          <p:spPr>
            <a:xfrm>
              <a:off x="755650" y="1618794"/>
              <a:ext cx="7632700" cy="1728880"/>
            </a:xfrm>
            <a:prstGeom prst="rect">
              <a:avLst/>
            </a:prstGeom>
            <a:solidFill>
              <a:schemeClr val="bg1"/>
            </a:solidFill>
            <a:ln w="19050">
              <a:solidFill>
                <a:srgbClr val="18A0DB"/>
              </a:solidFill>
            </a:ln>
          </p:spPr>
          <p:txBody>
            <a:bodyPr wrap="square" lIns="216000" tIns="216000" rIns="216000" bIns="216000">
              <a:spAutoFit/>
            </a:bodyPr>
            <a:lstStyle/>
            <a:p>
              <a:r>
                <a:rPr lang="en-GB" sz="1400" dirty="0">
                  <a:latin typeface="Roboto" panose="02000000000000000000" pitchFamily="2" charset="0"/>
                  <a:ea typeface="Roboto" panose="02000000000000000000" pitchFamily="2" charset="0"/>
                </a:rPr>
                <a:t>This resource contains links to external websites. Please be aware that the inclusion of any link in this resource should not be taken as an endorsement of any kind by </a:t>
              </a:r>
              <a:r>
                <a:rPr lang="en-GB" sz="1400" dirty="0" err="1">
                  <a:latin typeface="Roboto" panose="02000000000000000000" pitchFamily="2" charset="0"/>
                  <a:ea typeface="Roboto" panose="02000000000000000000" pitchFamily="2" charset="0"/>
                </a:rPr>
                <a:t>Twinkl</a:t>
              </a:r>
              <a:r>
                <a:rPr lang="en-GB" sz="1400" dirty="0">
                  <a:latin typeface="Roboto" panose="02000000000000000000" pitchFamily="2" charset="0"/>
                  <a:ea typeface="Roboto" panose="02000000000000000000" pitchFamily="2" charset="0"/>
                </a:rPr>
                <a:t> of the linked website or any association with its operators. You should also be aware that we have no control over the availability of the linked pages. If the link is not working, please let us know by contacting </a:t>
              </a:r>
              <a:r>
                <a:rPr lang="en-GB" sz="1400" dirty="0" err="1">
                  <a:latin typeface="Roboto" panose="02000000000000000000" pitchFamily="2" charset="0"/>
                  <a:ea typeface="Roboto" panose="02000000000000000000" pitchFamily="2" charset="0"/>
                </a:rPr>
                <a:t>TwinklCares</a:t>
              </a:r>
              <a:r>
                <a:rPr lang="en-GB" sz="1400" dirty="0">
                  <a:latin typeface="Roboto" panose="02000000000000000000" pitchFamily="2" charset="0"/>
                  <a:ea typeface="Roboto" panose="02000000000000000000" pitchFamily="2" charset="0"/>
                </a:rPr>
                <a:t> and we will try to fix it although we can assume no responsibility if this is the case. We are not responsible for the content of external sites.</a:t>
              </a:r>
            </a:p>
          </p:txBody>
        </p:sp>
      </p:grpSp>
      <p:sp>
        <p:nvSpPr>
          <p:cNvPr id="16" name="TextBox 15">
            <a:extLst>
              <a:ext uri="{FF2B5EF4-FFF2-40B4-BE49-F238E27FC236}">
                <a16:creationId xmlns:a16="http://schemas.microsoft.com/office/drawing/2014/main" id="{3E809478-62E0-4C7A-83A2-03913DD4D89E}"/>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Disclaimer/s</a:t>
            </a:r>
            <a:endParaRPr lang="en-GB" sz="2800" b="1" dirty="0">
              <a:solidFill>
                <a:srgbClr val="E34192"/>
              </a:solidFill>
            </a:endParaRPr>
          </a:p>
        </p:txBody>
      </p:sp>
    </p:spTree>
    <p:extLst>
      <p:ext uri="{BB962C8B-B14F-4D97-AF65-F5344CB8AC3E}">
        <p14:creationId xmlns:p14="http://schemas.microsoft.com/office/powerpoint/2010/main" val="2116580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xternal Video Websites Disclaimer">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sp>
        <p:nvSpPr>
          <p:cNvPr id="16" name="Rectangle 15">
            <a:extLst>
              <a:ext uri="{FF2B5EF4-FFF2-40B4-BE49-F238E27FC236}">
                <a16:creationId xmlns:a16="http://schemas.microsoft.com/office/drawing/2014/main" id="{E98D6414-A260-404A-9274-A35AB2A1EA5A}"/>
              </a:ext>
            </a:extLst>
          </p:cNvPr>
          <p:cNvSpPr/>
          <p:nvPr userDrawn="1"/>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grpSp>
        <p:nvGrpSpPr>
          <p:cNvPr id="17" name="Group 16">
            <a:extLst>
              <a:ext uri="{FF2B5EF4-FFF2-40B4-BE49-F238E27FC236}">
                <a16:creationId xmlns:a16="http://schemas.microsoft.com/office/drawing/2014/main" id="{5688A155-CC1C-4CA5-824A-88B66BF4B7D8}"/>
              </a:ext>
            </a:extLst>
          </p:cNvPr>
          <p:cNvGrpSpPr/>
          <p:nvPr userDrawn="1"/>
        </p:nvGrpSpPr>
        <p:grpSpPr>
          <a:xfrm>
            <a:off x="733079" y="1681195"/>
            <a:ext cx="7643458" cy="2649171"/>
            <a:chOff x="744892" y="3707365"/>
            <a:chExt cx="7643458" cy="2649171"/>
          </a:xfrm>
        </p:grpSpPr>
        <p:sp>
          <p:nvSpPr>
            <p:cNvPr id="18" name="Rectangle 17">
              <a:extLst>
                <a:ext uri="{FF2B5EF4-FFF2-40B4-BE49-F238E27FC236}">
                  <a16:creationId xmlns:a16="http://schemas.microsoft.com/office/drawing/2014/main" id="{B519C287-0C36-43FA-A38F-45E9B4A11B4D}"/>
                </a:ext>
              </a:extLst>
            </p:cNvPr>
            <p:cNvSpPr/>
            <p:nvPr/>
          </p:nvSpPr>
          <p:spPr>
            <a:xfrm>
              <a:off x="744892" y="3707365"/>
              <a:ext cx="3214972"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sz="1600" b="1" dirty="0">
                  <a:latin typeface="Roboto" panose="02000000000000000000" pitchFamily="2" charset="0"/>
                  <a:ea typeface="Roboto" panose="02000000000000000000" pitchFamily="2" charset="0"/>
                </a:rPr>
                <a:t>Links to External Video Websites</a:t>
              </a:r>
            </a:p>
          </p:txBody>
        </p:sp>
        <p:sp>
          <p:nvSpPr>
            <p:cNvPr id="19" name="Rectangle 18">
              <a:extLst>
                <a:ext uri="{FF2B5EF4-FFF2-40B4-BE49-F238E27FC236}">
                  <a16:creationId xmlns:a16="http://schemas.microsoft.com/office/drawing/2014/main" id="{F9BBE2CC-1604-46EB-BCDA-9F6AB7410668}"/>
                </a:ext>
              </a:extLst>
            </p:cNvPr>
            <p:cNvSpPr/>
            <p:nvPr/>
          </p:nvSpPr>
          <p:spPr>
            <a:xfrm>
              <a:off x="755650" y="3981325"/>
              <a:ext cx="7632700" cy="2375211"/>
            </a:xfrm>
            <a:prstGeom prst="rect">
              <a:avLst/>
            </a:prstGeom>
            <a:solidFill>
              <a:schemeClr val="bg1"/>
            </a:solidFill>
            <a:ln w="19050">
              <a:solidFill>
                <a:srgbClr val="18A0DB"/>
              </a:solidFill>
            </a:ln>
          </p:spPr>
          <p:txBody>
            <a:bodyPr wrap="square" lIns="216000" tIns="216000" rIns="216000" bIns="216000">
              <a:spAutoFit/>
            </a:bodyPr>
            <a:lstStyle/>
            <a:p>
              <a:r>
                <a:rPr lang="en-GB" sz="1400" dirty="0">
                  <a:latin typeface="Roboto" panose="02000000000000000000" pitchFamily="2" charset="0"/>
                  <a:ea typeface="Roboto" panose="02000000000000000000" pitchFamily="2" charset="0"/>
                </a:rPr>
                <a:t>This resource contains links to external video websites. These websites often have </a:t>
              </a:r>
              <a:r>
                <a:rPr lang="en-GB" sz="1400" dirty="0" err="1">
                  <a:latin typeface="Roboto" panose="02000000000000000000" pitchFamily="2" charset="0"/>
                  <a:ea typeface="Roboto" panose="02000000000000000000" pitchFamily="2" charset="0"/>
                </a:rPr>
                <a:t>autoplay</a:t>
              </a:r>
              <a:r>
                <a:rPr lang="en-GB" sz="1400" dirty="0">
                  <a:latin typeface="Roboto" panose="02000000000000000000" pitchFamily="2" charset="0"/>
                  <a:ea typeface="Roboto" panose="02000000000000000000" pitchFamily="2" charset="0"/>
                </a:rPr>
                <a:t> features meaning that other videos will play after the video you are watching finishes. You should disable this feature before using the video in any classroom or similar setting. </a:t>
              </a:r>
              <a:r>
                <a:rPr lang="en-GB" sz="1400" dirty="0" err="1">
                  <a:latin typeface="Roboto" panose="02000000000000000000" pitchFamily="2" charset="0"/>
                  <a:ea typeface="Roboto" panose="02000000000000000000" pitchFamily="2" charset="0"/>
                </a:rPr>
                <a:t>Twinkl</a:t>
              </a:r>
              <a:r>
                <a:rPr lang="en-GB" sz="1400" dirty="0">
                  <a:latin typeface="Roboto" panose="02000000000000000000" pitchFamily="2" charset="0"/>
                  <a:ea typeface="Roboto" panose="02000000000000000000" pitchFamily="2" charset="0"/>
                </a:rPr>
                <a:t> assumes no responsibility for the contents of linked websites. The inclusion of any link in this resource should not be taken as an endorsement of any kind by </a:t>
              </a:r>
              <a:r>
                <a:rPr lang="en-GB" sz="1400" dirty="0" err="1">
                  <a:latin typeface="Roboto" panose="02000000000000000000" pitchFamily="2" charset="0"/>
                  <a:ea typeface="Roboto" panose="02000000000000000000" pitchFamily="2" charset="0"/>
                </a:rPr>
                <a:t>Twinkl</a:t>
              </a:r>
              <a:r>
                <a:rPr lang="en-GB" sz="1400" dirty="0">
                  <a:latin typeface="Roboto" panose="02000000000000000000" pitchFamily="2" charset="0"/>
                  <a:ea typeface="Roboto" panose="02000000000000000000" pitchFamily="2" charset="0"/>
                </a:rPr>
                <a:t> of the linked website or any association with its operators. We have no control over the availability of the linked pages. If the link is not working, please let us know by contacting </a:t>
              </a:r>
              <a:r>
                <a:rPr lang="en-GB" sz="1400" dirty="0" err="1">
                  <a:latin typeface="Roboto" panose="02000000000000000000" pitchFamily="2" charset="0"/>
                  <a:ea typeface="Roboto" panose="02000000000000000000" pitchFamily="2" charset="0"/>
                </a:rPr>
                <a:t>TwinklCares</a:t>
              </a:r>
              <a:r>
                <a:rPr lang="en-GB" sz="1400" dirty="0">
                  <a:latin typeface="Roboto" panose="02000000000000000000" pitchFamily="2" charset="0"/>
                  <a:ea typeface="Roboto" panose="02000000000000000000" pitchFamily="2" charset="0"/>
                </a:rPr>
                <a:t> and we will try to fix it, although we can assume no responsibility if this is </a:t>
              </a:r>
              <a:br>
                <a:rPr lang="en-GB" sz="1400" dirty="0">
                  <a:latin typeface="Roboto" panose="02000000000000000000" pitchFamily="2" charset="0"/>
                  <a:ea typeface="Roboto" panose="02000000000000000000" pitchFamily="2" charset="0"/>
                </a:rPr>
              </a:br>
              <a:r>
                <a:rPr lang="en-GB" sz="1400" dirty="0">
                  <a:latin typeface="Roboto" panose="02000000000000000000" pitchFamily="2" charset="0"/>
                  <a:ea typeface="Roboto" panose="02000000000000000000" pitchFamily="2" charset="0"/>
                </a:rPr>
                <a:t>the case.</a:t>
              </a:r>
            </a:p>
          </p:txBody>
        </p:sp>
      </p:grpSp>
      <p:sp>
        <p:nvSpPr>
          <p:cNvPr id="20" name="TextBox 19">
            <a:extLst>
              <a:ext uri="{FF2B5EF4-FFF2-40B4-BE49-F238E27FC236}">
                <a16:creationId xmlns:a16="http://schemas.microsoft.com/office/drawing/2014/main" id="{DFBBCB53-5B3E-420F-B980-49AC69553407}"/>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Disclaimer/s</a:t>
            </a:r>
            <a:endParaRPr lang="en-GB" sz="2800" b="1" dirty="0">
              <a:solidFill>
                <a:srgbClr val="E34192"/>
              </a:solidFill>
            </a:endParaRPr>
          </a:p>
        </p:txBody>
      </p:sp>
    </p:spTree>
    <p:extLst>
      <p:ext uri="{BB962C8B-B14F-4D97-AF65-F5344CB8AC3E}">
        <p14:creationId xmlns:p14="http://schemas.microsoft.com/office/powerpoint/2010/main" val="6715065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sclaimers Editable">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sp>
        <p:nvSpPr>
          <p:cNvPr id="10" name="Rectangle 9">
            <a:extLst>
              <a:ext uri="{FF2B5EF4-FFF2-40B4-BE49-F238E27FC236}">
                <a16:creationId xmlns:a16="http://schemas.microsoft.com/office/drawing/2014/main" id="{89AF2E5A-21A6-4DED-A279-863F1FD479A6}"/>
              </a:ext>
            </a:extLst>
          </p:cNvPr>
          <p:cNvSpPr/>
          <p:nvPr userDrawn="1"/>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grpSp>
        <p:nvGrpSpPr>
          <p:cNvPr id="20" name="Group 19">
            <a:extLst>
              <a:ext uri="{FF2B5EF4-FFF2-40B4-BE49-F238E27FC236}">
                <a16:creationId xmlns:a16="http://schemas.microsoft.com/office/drawing/2014/main" id="{0F0C260B-7A5F-4EEA-B147-DE8B78F68034}"/>
              </a:ext>
            </a:extLst>
          </p:cNvPr>
          <p:cNvGrpSpPr/>
          <p:nvPr userDrawn="1"/>
        </p:nvGrpSpPr>
        <p:grpSpPr>
          <a:xfrm>
            <a:off x="733079" y="3957995"/>
            <a:ext cx="7643458" cy="2002840"/>
            <a:chOff x="744892" y="3707365"/>
            <a:chExt cx="7643458" cy="2002840"/>
          </a:xfrm>
        </p:grpSpPr>
        <p:sp>
          <p:nvSpPr>
            <p:cNvPr id="21" name="Rectangle 20">
              <a:extLst>
                <a:ext uri="{FF2B5EF4-FFF2-40B4-BE49-F238E27FC236}">
                  <a16:creationId xmlns:a16="http://schemas.microsoft.com/office/drawing/2014/main" id="{55E2DD96-F714-4CFE-8121-9BD618AA74C8}"/>
                </a:ext>
              </a:extLst>
            </p:cNvPr>
            <p:cNvSpPr/>
            <p:nvPr/>
          </p:nvSpPr>
          <p:spPr>
            <a:xfrm>
              <a:off x="744892" y="3707365"/>
              <a:ext cx="1741673"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noAutofit/>
            </a:bodyPr>
            <a:lstStyle/>
            <a:p>
              <a:r>
                <a:rPr lang="en-GB" sz="1600" b="1" dirty="0">
                  <a:latin typeface="Roboto" panose="02000000000000000000" pitchFamily="2" charset="0"/>
                  <a:ea typeface="Roboto" panose="02000000000000000000" pitchFamily="2" charset="0"/>
                </a:rPr>
                <a:t>Insert Text Here</a:t>
              </a:r>
            </a:p>
          </p:txBody>
        </p:sp>
        <p:sp>
          <p:nvSpPr>
            <p:cNvPr id="22" name="Rectangle 21">
              <a:extLst>
                <a:ext uri="{FF2B5EF4-FFF2-40B4-BE49-F238E27FC236}">
                  <a16:creationId xmlns:a16="http://schemas.microsoft.com/office/drawing/2014/main" id="{110E9556-8ED8-404D-9793-60568C040CEB}"/>
                </a:ext>
              </a:extLst>
            </p:cNvPr>
            <p:cNvSpPr/>
            <p:nvPr/>
          </p:nvSpPr>
          <p:spPr>
            <a:xfrm>
              <a:off x="755650" y="3981325"/>
              <a:ext cx="7632700" cy="1728880"/>
            </a:xfrm>
            <a:prstGeom prst="rect">
              <a:avLst/>
            </a:prstGeom>
            <a:solidFill>
              <a:schemeClr val="bg1"/>
            </a:solidFill>
            <a:ln w="19050">
              <a:solidFill>
                <a:srgbClr val="18A0DB"/>
              </a:solidFill>
            </a:ln>
          </p:spPr>
          <p:txBody>
            <a:bodyPr wrap="square" lIns="216000" tIns="216000" rIns="216000" bIns="216000">
              <a:spAutoFit/>
            </a:bodyPr>
            <a:lstStyle/>
            <a:p>
              <a:r>
                <a:rPr lang="en-GB" sz="1400" dirty="0">
                  <a:latin typeface="Roboto" panose="02000000000000000000" pitchFamily="2" charset="0"/>
                  <a:ea typeface="Roboto" panose="02000000000000000000" pitchFamily="2" charset="0"/>
                </a:rPr>
                <a:t>Lorem ipsum </a:t>
              </a:r>
              <a:r>
                <a:rPr lang="en-GB" sz="1400" dirty="0" err="1">
                  <a:latin typeface="Roboto" panose="02000000000000000000" pitchFamily="2" charset="0"/>
                  <a:ea typeface="Roboto" panose="02000000000000000000" pitchFamily="2" charset="0"/>
                </a:rPr>
                <a:t>dolor</a:t>
              </a:r>
              <a:r>
                <a:rPr lang="en-GB" sz="1400" dirty="0">
                  <a:latin typeface="Roboto" panose="02000000000000000000" pitchFamily="2" charset="0"/>
                  <a:ea typeface="Roboto" panose="02000000000000000000" pitchFamily="2" charset="0"/>
                </a:rPr>
                <a:t> sit </a:t>
              </a:r>
              <a:r>
                <a:rPr lang="en-GB" sz="1400" dirty="0" err="1">
                  <a:latin typeface="Roboto" panose="02000000000000000000" pitchFamily="2" charset="0"/>
                  <a:ea typeface="Roboto" panose="02000000000000000000" pitchFamily="2" charset="0"/>
                </a:rPr>
                <a:t>amet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consectetur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adipiscing</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sed</a:t>
              </a:r>
              <a:r>
                <a:rPr lang="en-GB" sz="1400" dirty="0">
                  <a:latin typeface="Roboto" panose="02000000000000000000" pitchFamily="2" charset="0"/>
                  <a:ea typeface="Roboto" panose="02000000000000000000" pitchFamily="2" charset="0"/>
                </a:rPr>
                <a:t> do </a:t>
              </a:r>
              <a:r>
                <a:rPr lang="en-GB" sz="1400" dirty="0" err="1">
                  <a:latin typeface="Roboto" panose="02000000000000000000" pitchFamily="2" charset="0"/>
                  <a:ea typeface="Roboto" panose="02000000000000000000" pitchFamily="2" charset="0"/>
                </a:rPr>
                <a:t>eiusmod</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tempor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incididunt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ut</a:t>
              </a:r>
              <a:r>
                <a:rPr lang="en-GB" sz="1400" dirty="0">
                  <a:latin typeface="Roboto" panose="02000000000000000000" pitchFamily="2" charset="0"/>
                  <a:ea typeface="Roboto" panose="02000000000000000000" pitchFamily="2" charset="0"/>
                </a:rPr>
                <a:t> labore et dolore magna </a:t>
              </a:r>
              <a:r>
                <a:rPr lang="en-GB" sz="1400" dirty="0" err="1">
                  <a:latin typeface="Roboto" panose="02000000000000000000" pitchFamily="2" charset="0"/>
                  <a:ea typeface="Roboto" panose="02000000000000000000" pitchFamily="2" charset="0"/>
                </a:rPr>
                <a:t>aliqua</a:t>
              </a:r>
              <a:r>
                <a:rPr lang="en-GB" sz="1400" dirty="0">
                  <a:latin typeface="Roboto" panose="02000000000000000000" pitchFamily="2" charset="0"/>
                  <a:ea typeface="Roboto" panose="02000000000000000000" pitchFamily="2" charset="0"/>
                </a:rPr>
                <a:t>. Ut </a:t>
              </a:r>
              <a:r>
                <a:rPr lang="en-GB" sz="1400" dirty="0" err="1">
                  <a:latin typeface="Roboto" panose="02000000000000000000" pitchFamily="2" charset="0"/>
                  <a:ea typeface="Roboto" panose="02000000000000000000" pitchFamily="2" charset="0"/>
                </a:rPr>
                <a:t>enim</a:t>
              </a:r>
              <a:r>
                <a:rPr lang="en-GB" sz="1400" dirty="0">
                  <a:latin typeface="Roboto" panose="02000000000000000000" pitchFamily="2" charset="0"/>
                  <a:ea typeface="Roboto" panose="02000000000000000000" pitchFamily="2" charset="0"/>
                </a:rPr>
                <a:t> ad minim </a:t>
              </a:r>
              <a:r>
                <a:rPr lang="en-GB" sz="1400" dirty="0" err="1">
                  <a:latin typeface="Roboto" panose="02000000000000000000" pitchFamily="2" charset="0"/>
                  <a:ea typeface="Roboto" panose="02000000000000000000" pitchFamily="2" charset="0"/>
                </a:rPr>
                <a:t>veniam</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quis</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nostrud</a:t>
              </a:r>
              <a:r>
                <a:rPr lang="en-GB" sz="1400" dirty="0">
                  <a:latin typeface="Roboto" panose="02000000000000000000" pitchFamily="2" charset="0"/>
                  <a:ea typeface="Roboto" panose="02000000000000000000" pitchFamily="2" charset="0"/>
                </a:rPr>
                <a:t> exercitation </a:t>
              </a:r>
              <a:r>
                <a:rPr lang="en-GB" sz="1400" dirty="0" err="1">
                  <a:latin typeface="Roboto" panose="02000000000000000000" pitchFamily="2" charset="0"/>
                  <a:ea typeface="Roboto" panose="02000000000000000000" pitchFamily="2" charset="0"/>
                </a:rPr>
                <a:t>ullamco</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laboris</a:t>
              </a:r>
              <a:r>
                <a:rPr lang="en-GB" sz="1400" dirty="0">
                  <a:latin typeface="Roboto" panose="02000000000000000000" pitchFamily="2" charset="0"/>
                  <a:ea typeface="Roboto" panose="02000000000000000000" pitchFamily="2" charset="0"/>
                </a:rPr>
                <a:t> nisi </a:t>
              </a:r>
              <a:r>
                <a:rPr lang="en-GB" sz="1400" dirty="0" err="1">
                  <a:latin typeface="Roboto" panose="02000000000000000000" pitchFamily="2" charset="0"/>
                  <a:ea typeface="Roboto" panose="02000000000000000000" pitchFamily="2" charset="0"/>
                </a:rPr>
                <a:t>ut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aliquip</a:t>
              </a:r>
              <a:r>
                <a:rPr lang="en-GB" sz="1400" dirty="0">
                  <a:latin typeface="Roboto" panose="02000000000000000000" pitchFamily="2" charset="0"/>
                  <a:ea typeface="Roboto" panose="02000000000000000000" pitchFamily="2" charset="0"/>
                </a:rPr>
                <a:t> ex </a:t>
              </a:r>
              <a:r>
                <a:rPr lang="en-GB" sz="1400" dirty="0" err="1">
                  <a:latin typeface="Roboto" panose="02000000000000000000" pitchFamily="2" charset="0"/>
                  <a:ea typeface="Roboto" panose="02000000000000000000" pitchFamily="2" charset="0"/>
                </a:rPr>
                <a:t>ea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commodo</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consequat</a:t>
              </a:r>
              <a:r>
                <a:rPr lang="en-GB" sz="1400" dirty="0">
                  <a:latin typeface="Roboto" panose="02000000000000000000" pitchFamily="2" charset="0"/>
                  <a:ea typeface="Roboto" panose="02000000000000000000" pitchFamily="2" charset="0"/>
                </a:rPr>
                <a:t>. Duis </a:t>
              </a:r>
              <a:r>
                <a:rPr lang="en-GB" sz="1400" dirty="0" err="1">
                  <a:latin typeface="Roboto" panose="02000000000000000000" pitchFamily="2" charset="0"/>
                  <a:ea typeface="Roboto" panose="02000000000000000000" pitchFamily="2" charset="0"/>
                </a:rPr>
                <a:t>aute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irure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dolor</a:t>
              </a:r>
              <a:r>
                <a:rPr lang="en-GB" sz="1400" dirty="0">
                  <a:latin typeface="Roboto" panose="02000000000000000000" pitchFamily="2" charset="0"/>
                  <a:ea typeface="Roboto" panose="02000000000000000000" pitchFamily="2" charset="0"/>
                </a:rPr>
                <a:t> in </a:t>
              </a:r>
              <a:r>
                <a:rPr lang="en-GB" sz="1400" dirty="0" err="1">
                  <a:latin typeface="Roboto" panose="02000000000000000000" pitchFamily="2" charset="0"/>
                  <a:ea typeface="Roboto" panose="02000000000000000000" pitchFamily="2" charset="0"/>
                </a:rPr>
                <a:t>reprehenderit</a:t>
              </a:r>
              <a:r>
                <a:rPr lang="en-GB" sz="1400" dirty="0">
                  <a:latin typeface="Roboto" panose="02000000000000000000" pitchFamily="2" charset="0"/>
                  <a:ea typeface="Roboto" panose="02000000000000000000" pitchFamily="2" charset="0"/>
                </a:rPr>
                <a:t> in </a:t>
              </a:r>
              <a:r>
                <a:rPr lang="en-GB" sz="1400" dirty="0" err="1">
                  <a:latin typeface="Roboto" panose="02000000000000000000" pitchFamily="2" charset="0"/>
                  <a:ea typeface="Roboto" panose="02000000000000000000" pitchFamily="2" charset="0"/>
                </a:rPr>
                <a:t>voluptate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velit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esse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cillum</a:t>
              </a:r>
              <a:r>
                <a:rPr lang="en-GB" sz="1400" dirty="0">
                  <a:latin typeface="Roboto" panose="02000000000000000000" pitchFamily="2" charset="0"/>
                  <a:ea typeface="Roboto" panose="02000000000000000000" pitchFamily="2" charset="0"/>
                </a:rPr>
                <a:t> dolore </a:t>
              </a:r>
              <a:r>
                <a:rPr lang="en-GB" sz="1400" dirty="0" err="1">
                  <a:latin typeface="Roboto" panose="02000000000000000000" pitchFamily="2" charset="0"/>
                  <a:ea typeface="Roboto" panose="02000000000000000000" pitchFamily="2" charset="0"/>
                </a:rPr>
                <a:t>eu</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fugiat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nulla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pariatur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Excepteur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sint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occaecat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cupidatat</a:t>
              </a:r>
              <a:r>
                <a:rPr lang="en-GB" sz="1400" dirty="0">
                  <a:latin typeface="Roboto" panose="02000000000000000000" pitchFamily="2" charset="0"/>
                  <a:ea typeface="Roboto" panose="02000000000000000000" pitchFamily="2" charset="0"/>
                </a:rPr>
                <a:t> non </a:t>
              </a:r>
              <a:r>
                <a:rPr lang="en-GB" sz="1400" dirty="0" err="1">
                  <a:latin typeface="Roboto" panose="02000000000000000000" pitchFamily="2" charset="0"/>
                  <a:ea typeface="Roboto" panose="02000000000000000000" pitchFamily="2" charset="0"/>
                </a:rPr>
                <a:t>proident</a:t>
              </a:r>
              <a:r>
                <a:rPr lang="en-GB" sz="1400" dirty="0">
                  <a:latin typeface="Roboto" panose="02000000000000000000" pitchFamily="2" charset="0"/>
                  <a:ea typeface="Roboto" panose="02000000000000000000" pitchFamily="2" charset="0"/>
                </a:rPr>
                <a:t>, sunt in culpa qui </a:t>
              </a:r>
              <a:r>
                <a:rPr lang="en-GB" sz="1400" dirty="0" err="1">
                  <a:latin typeface="Roboto" panose="02000000000000000000" pitchFamily="2" charset="0"/>
                  <a:ea typeface="Roboto" panose="02000000000000000000" pitchFamily="2" charset="0"/>
                </a:rPr>
                <a:t>officia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deserunt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mollit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anim</a:t>
              </a:r>
              <a:r>
                <a:rPr lang="en-GB" sz="1400" dirty="0">
                  <a:latin typeface="Roboto" panose="02000000000000000000" pitchFamily="2" charset="0"/>
                  <a:ea typeface="Roboto" panose="02000000000000000000" pitchFamily="2" charset="0"/>
                </a:rPr>
                <a:t> id </a:t>
              </a:r>
              <a:r>
                <a:rPr lang="en-GB" sz="1400" dirty="0" err="1">
                  <a:latin typeface="Roboto" panose="02000000000000000000" pitchFamily="2" charset="0"/>
                  <a:ea typeface="Roboto" panose="02000000000000000000" pitchFamily="2" charset="0"/>
                </a:rPr>
                <a:t>est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laborum</a:t>
              </a:r>
              <a:r>
                <a:rPr lang="en-GB" sz="1400" dirty="0">
                  <a:latin typeface="Roboto" panose="02000000000000000000" pitchFamily="2" charset="0"/>
                  <a:ea typeface="Roboto" panose="02000000000000000000" pitchFamily="2" charset="0"/>
                </a:rPr>
                <a:t>.</a:t>
              </a:r>
            </a:p>
          </p:txBody>
        </p:sp>
      </p:grpSp>
      <p:sp>
        <p:nvSpPr>
          <p:cNvPr id="23" name="TextBox 22">
            <a:extLst>
              <a:ext uri="{FF2B5EF4-FFF2-40B4-BE49-F238E27FC236}">
                <a16:creationId xmlns:a16="http://schemas.microsoft.com/office/drawing/2014/main" id="{A19C2661-D570-405D-A1E4-6CF9CAC8BE24}"/>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Disclaimer/s</a:t>
            </a:r>
            <a:endParaRPr lang="en-GB" sz="2800" b="1" dirty="0">
              <a:solidFill>
                <a:srgbClr val="E34192"/>
              </a:solidFill>
            </a:endParaRPr>
          </a:p>
        </p:txBody>
      </p:sp>
      <p:grpSp>
        <p:nvGrpSpPr>
          <p:cNvPr id="40" name="Group 39">
            <a:extLst>
              <a:ext uri="{FF2B5EF4-FFF2-40B4-BE49-F238E27FC236}">
                <a16:creationId xmlns:a16="http://schemas.microsoft.com/office/drawing/2014/main" id="{C6AC6D2F-10A3-489C-9A80-706183C3A327}"/>
              </a:ext>
            </a:extLst>
          </p:cNvPr>
          <p:cNvGrpSpPr/>
          <p:nvPr userDrawn="1"/>
        </p:nvGrpSpPr>
        <p:grpSpPr>
          <a:xfrm>
            <a:off x="735818" y="1678482"/>
            <a:ext cx="7643458" cy="2002840"/>
            <a:chOff x="744892" y="3707365"/>
            <a:chExt cx="7643458" cy="2002840"/>
          </a:xfrm>
        </p:grpSpPr>
        <p:sp>
          <p:nvSpPr>
            <p:cNvPr id="41" name="Rectangle 40">
              <a:extLst>
                <a:ext uri="{FF2B5EF4-FFF2-40B4-BE49-F238E27FC236}">
                  <a16:creationId xmlns:a16="http://schemas.microsoft.com/office/drawing/2014/main" id="{B0D18F5C-122B-478C-AA2E-1A9D89C3D4CD}"/>
                </a:ext>
              </a:extLst>
            </p:cNvPr>
            <p:cNvSpPr/>
            <p:nvPr/>
          </p:nvSpPr>
          <p:spPr>
            <a:xfrm>
              <a:off x="744892" y="3707365"/>
              <a:ext cx="1741673"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noAutofit/>
            </a:bodyPr>
            <a:lstStyle/>
            <a:p>
              <a:r>
                <a:rPr lang="en-GB" sz="1600" b="1" dirty="0">
                  <a:latin typeface="Roboto" panose="02000000000000000000" pitchFamily="2" charset="0"/>
                  <a:ea typeface="Roboto" panose="02000000000000000000" pitchFamily="2" charset="0"/>
                </a:rPr>
                <a:t>Insert Text Here</a:t>
              </a:r>
            </a:p>
          </p:txBody>
        </p:sp>
        <p:sp>
          <p:nvSpPr>
            <p:cNvPr id="42" name="Rectangle 41">
              <a:extLst>
                <a:ext uri="{FF2B5EF4-FFF2-40B4-BE49-F238E27FC236}">
                  <a16:creationId xmlns:a16="http://schemas.microsoft.com/office/drawing/2014/main" id="{43633EA5-BFCB-47C1-B42E-6602A01D8301}"/>
                </a:ext>
              </a:extLst>
            </p:cNvPr>
            <p:cNvSpPr/>
            <p:nvPr/>
          </p:nvSpPr>
          <p:spPr>
            <a:xfrm>
              <a:off x="755650" y="3981325"/>
              <a:ext cx="7632700" cy="1728880"/>
            </a:xfrm>
            <a:prstGeom prst="rect">
              <a:avLst/>
            </a:prstGeom>
            <a:solidFill>
              <a:schemeClr val="bg1"/>
            </a:solidFill>
            <a:ln w="19050">
              <a:solidFill>
                <a:srgbClr val="18A0DB"/>
              </a:solidFill>
            </a:ln>
          </p:spPr>
          <p:txBody>
            <a:bodyPr wrap="square" lIns="216000" tIns="216000" rIns="216000" bIns="216000">
              <a:spAutoFit/>
            </a:bodyPr>
            <a:lstStyle/>
            <a:p>
              <a:r>
                <a:rPr lang="en-GB" sz="1400" dirty="0">
                  <a:latin typeface="Roboto" panose="02000000000000000000" pitchFamily="2" charset="0"/>
                  <a:ea typeface="Roboto" panose="02000000000000000000" pitchFamily="2" charset="0"/>
                </a:rPr>
                <a:t>Lorem ipsum </a:t>
              </a:r>
              <a:r>
                <a:rPr lang="en-GB" sz="1400" dirty="0" err="1">
                  <a:latin typeface="Roboto" panose="02000000000000000000" pitchFamily="2" charset="0"/>
                  <a:ea typeface="Roboto" panose="02000000000000000000" pitchFamily="2" charset="0"/>
                </a:rPr>
                <a:t>dolor</a:t>
              </a:r>
              <a:r>
                <a:rPr lang="en-GB" sz="1400" dirty="0">
                  <a:latin typeface="Roboto" panose="02000000000000000000" pitchFamily="2" charset="0"/>
                  <a:ea typeface="Roboto" panose="02000000000000000000" pitchFamily="2" charset="0"/>
                </a:rPr>
                <a:t> sit </a:t>
              </a:r>
              <a:r>
                <a:rPr lang="en-GB" sz="1400" dirty="0" err="1">
                  <a:latin typeface="Roboto" panose="02000000000000000000" pitchFamily="2" charset="0"/>
                  <a:ea typeface="Roboto" panose="02000000000000000000" pitchFamily="2" charset="0"/>
                </a:rPr>
                <a:t>amet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consectetur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adipiscing</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sed</a:t>
              </a:r>
              <a:r>
                <a:rPr lang="en-GB" sz="1400" dirty="0">
                  <a:latin typeface="Roboto" panose="02000000000000000000" pitchFamily="2" charset="0"/>
                  <a:ea typeface="Roboto" panose="02000000000000000000" pitchFamily="2" charset="0"/>
                </a:rPr>
                <a:t> do </a:t>
              </a:r>
              <a:r>
                <a:rPr lang="en-GB" sz="1400" dirty="0" err="1">
                  <a:latin typeface="Roboto" panose="02000000000000000000" pitchFamily="2" charset="0"/>
                  <a:ea typeface="Roboto" panose="02000000000000000000" pitchFamily="2" charset="0"/>
                </a:rPr>
                <a:t>eiusmod</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tempor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incididunt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ut</a:t>
              </a:r>
              <a:r>
                <a:rPr lang="en-GB" sz="1400" dirty="0">
                  <a:latin typeface="Roboto" panose="02000000000000000000" pitchFamily="2" charset="0"/>
                  <a:ea typeface="Roboto" panose="02000000000000000000" pitchFamily="2" charset="0"/>
                </a:rPr>
                <a:t> labore et dolore magna </a:t>
              </a:r>
              <a:r>
                <a:rPr lang="en-GB" sz="1400" dirty="0" err="1">
                  <a:latin typeface="Roboto" panose="02000000000000000000" pitchFamily="2" charset="0"/>
                  <a:ea typeface="Roboto" panose="02000000000000000000" pitchFamily="2" charset="0"/>
                </a:rPr>
                <a:t>aliqua</a:t>
              </a:r>
              <a:r>
                <a:rPr lang="en-GB" sz="1400" dirty="0">
                  <a:latin typeface="Roboto" panose="02000000000000000000" pitchFamily="2" charset="0"/>
                  <a:ea typeface="Roboto" panose="02000000000000000000" pitchFamily="2" charset="0"/>
                </a:rPr>
                <a:t>. Ut </a:t>
              </a:r>
              <a:r>
                <a:rPr lang="en-GB" sz="1400" dirty="0" err="1">
                  <a:latin typeface="Roboto" panose="02000000000000000000" pitchFamily="2" charset="0"/>
                  <a:ea typeface="Roboto" panose="02000000000000000000" pitchFamily="2" charset="0"/>
                </a:rPr>
                <a:t>enim</a:t>
              </a:r>
              <a:r>
                <a:rPr lang="en-GB" sz="1400" dirty="0">
                  <a:latin typeface="Roboto" panose="02000000000000000000" pitchFamily="2" charset="0"/>
                  <a:ea typeface="Roboto" panose="02000000000000000000" pitchFamily="2" charset="0"/>
                </a:rPr>
                <a:t> ad minim </a:t>
              </a:r>
              <a:r>
                <a:rPr lang="en-GB" sz="1400" dirty="0" err="1">
                  <a:latin typeface="Roboto" panose="02000000000000000000" pitchFamily="2" charset="0"/>
                  <a:ea typeface="Roboto" panose="02000000000000000000" pitchFamily="2" charset="0"/>
                </a:rPr>
                <a:t>veniam</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quis</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nostrud</a:t>
              </a:r>
              <a:r>
                <a:rPr lang="en-GB" sz="1400" dirty="0">
                  <a:latin typeface="Roboto" panose="02000000000000000000" pitchFamily="2" charset="0"/>
                  <a:ea typeface="Roboto" panose="02000000000000000000" pitchFamily="2" charset="0"/>
                </a:rPr>
                <a:t> exercitation </a:t>
              </a:r>
              <a:r>
                <a:rPr lang="en-GB" sz="1400" dirty="0" err="1">
                  <a:latin typeface="Roboto" panose="02000000000000000000" pitchFamily="2" charset="0"/>
                  <a:ea typeface="Roboto" panose="02000000000000000000" pitchFamily="2" charset="0"/>
                </a:rPr>
                <a:t>ullamco</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laboris</a:t>
              </a:r>
              <a:r>
                <a:rPr lang="en-GB" sz="1400" dirty="0">
                  <a:latin typeface="Roboto" panose="02000000000000000000" pitchFamily="2" charset="0"/>
                  <a:ea typeface="Roboto" panose="02000000000000000000" pitchFamily="2" charset="0"/>
                </a:rPr>
                <a:t> nisi </a:t>
              </a:r>
              <a:r>
                <a:rPr lang="en-GB" sz="1400" dirty="0" err="1">
                  <a:latin typeface="Roboto" panose="02000000000000000000" pitchFamily="2" charset="0"/>
                  <a:ea typeface="Roboto" panose="02000000000000000000" pitchFamily="2" charset="0"/>
                </a:rPr>
                <a:t>ut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aliquip</a:t>
              </a:r>
              <a:r>
                <a:rPr lang="en-GB" sz="1400" dirty="0">
                  <a:latin typeface="Roboto" panose="02000000000000000000" pitchFamily="2" charset="0"/>
                  <a:ea typeface="Roboto" panose="02000000000000000000" pitchFamily="2" charset="0"/>
                </a:rPr>
                <a:t> ex </a:t>
              </a:r>
              <a:r>
                <a:rPr lang="en-GB" sz="1400" dirty="0" err="1">
                  <a:latin typeface="Roboto" panose="02000000000000000000" pitchFamily="2" charset="0"/>
                  <a:ea typeface="Roboto" panose="02000000000000000000" pitchFamily="2" charset="0"/>
                </a:rPr>
                <a:t>ea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commodo</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consequat</a:t>
              </a:r>
              <a:r>
                <a:rPr lang="en-GB" sz="1400" dirty="0">
                  <a:latin typeface="Roboto" panose="02000000000000000000" pitchFamily="2" charset="0"/>
                  <a:ea typeface="Roboto" panose="02000000000000000000" pitchFamily="2" charset="0"/>
                </a:rPr>
                <a:t>. Duis </a:t>
              </a:r>
              <a:r>
                <a:rPr lang="en-GB" sz="1400" dirty="0" err="1">
                  <a:latin typeface="Roboto" panose="02000000000000000000" pitchFamily="2" charset="0"/>
                  <a:ea typeface="Roboto" panose="02000000000000000000" pitchFamily="2" charset="0"/>
                </a:rPr>
                <a:t>aute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irure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dolor</a:t>
              </a:r>
              <a:r>
                <a:rPr lang="en-GB" sz="1400" dirty="0">
                  <a:latin typeface="Roboto" panose="02000000000000000000" pitchFamily="2" charset="0"/>
                  <a:ea typeface="Roboto" panose="02000000000000000000" pitchFamily="2" charset="0"/>
                </a:rPr>
                <a:t> in </a:t>
              </a:r>
              <a:r>
                <a:rPr lang="en-GB" sz="1400" dirty="0" err="1">
                  <a:latin typeface="Roboto" panose="02000000000000000000" pitchFamily="2" charset="0"/>
                  <a:ea typeface="Roboto" panose="02000000000000000000" pitchFamily="2" charset="0"/>
                </a:rPr>
                <a:t>reprehenderit</a:t>
              </a:r>
              <a:r>
                <a:rPr lang="en-GB" sz="1400" dirty="0">
                  <a:latin typeface="Roboto" panose="02000000000000000000" pitchFamily="2" charset="0"/>
                  <a:ea typeface="Roboto" panose="02000000000000000000" pitchFamily="2" charset="0"/>
                </a:rPr>
                <a:t> in </a:t>
              </a:r>
              <a:r>
                <a:rPr lang="en-GB" sz="1400" dirty="0" err="1">
                  <a:latin typeface="Roboto" panose="02000000000000000000" pitchFamily="2" charset="0"/>
                  <a:ea typeface="Roboto" panose="02000000000000000000" pitchFamily="2" charset="0"/>
                </a:rPr>
                <a:t>voluptate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velit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esse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cillum</a:t>
              </a:r>
              <a:r>
                <a:rPr lang="en-GB" sz="1400" dirty="0">
                  <a:latin typeface="Roboto" panose="02000000000000000000" pitchFamily="2" charset="0"/>
                  <a:ea typeface="Roboto" panose="02000000000000000000" pitchFamily="2" charset="0"/>
                </a:rPr>
                <a:t> dolore </a:t>
              </a:r>
              <a:r>
                <a:rPr lang="en-GB" sz="1400" dirty="0" err="1">
                  <a:latin typeface="Roboto" panose="02000000000000000000" pitchFamily="2" charset="0"/>
                  <a:ea typeface="Roboto" panose="02000000000000000000" pitchFamily="2" charset="0"/>
                </a:rPr>
                <a:t>eu</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fugiat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nulla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pariatur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Excepteur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sint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occaecat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cupidatat</a:t>
              </a:r>
              <a:r>
                <a:rPr lang="en-GB" sz="1400" dirty="0">
                  <a:latin typeface="Roboto" panose="02000000000000000000" pitchFamily="2" charset="0"/>
                  <a:ea typeface="Roboto" panose="02000000000000000000" pitchFamily="2" charset="0"/>
                </a:rPr>
                <a:t> non </a:t>
              </a:r>
              <a:r>
                <a:rPr lang="en-GB" sz="1400" dirty="0" err="1">
                  <a:latin typeface="Roboto" panose="02000000000000000000" pitchFamily="2" charset="0"/>
                  <a:ea typeface="Roboto" panose="02000000000000000000" pitchFamily="2" charset="0"/>
                </a:rPr>
                <a:t>proident</a:t>
              </a:r>
              <a:r>
                <a:rPr lang="en-GB" sz="1400" dirty="0">
                  <a:latin typeface="Roboto" panose="02000000000000000000" pitchFamily="2" charset="0"/>
                  <a:ea typeface="Roboto" panose="02000000000000000000" pitchFamily="2" charset="0"/>
                </a:rPr>
                <a:t>, sunt in culpa qui </a:t>
              </a:r>
              <a:r>
                <a:rPr lang="en-GB" sz="1400" dirty="0" err="1">
                  <a:latin typeface="Roboto" panose="02000000000000000000" pitchFamily="2" charset="0"/>
                  <a:ea typeface="Roboto" panose="02000000000000000000" pitchFamily="2" charset="0"/>
                </a:rPr>
                <a:t>officia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deserunt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mollit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anim</a:t>
              </a:r>
              <a:r>
                <a:rPr lang="en-GB" sz="1400" dirty="0">
                  <a:latin typeface="Roboto" panose="02000000000000000000" pitchFamily="2" charset="0"/>
                  <a:ea typeface="Roboto" panose="02000000000000000000" pitchFamily="2" charset="0"/>
                </a:rPr>
                <a:t> id </a:t>
              </a:r>
              <a:r>
                <a:rPr lang="en-GB" sz="1400" dirty="0" err="1">
                  <a:latin typeface="Roboto" panose="02000000000000000000" pitchFamily="2" charset="0"/>
                  <a:ea typeface="Roboto" panose="02000000000000000000" pitchFamily="2" charset="0"/>
                </a:rPr>
                <a:t>est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laborum</a:t>
              </a:r>
              <a:r>
                <a:rPr lang="en-GB" sz="1400" dirty="0">
                  <a:latin typeface="Roboto" panose="02000000000000000000" pitchFamily="2" charset="0"/>
                  <a:ea typeface="Roboto" panose="02000000000000000000" pitchFamily="2" charset="0"/>
                </a:rPr>
                <a:t>.</a:t>
              </a:r>
            </a:p>
          </p:txBody>
        </p:sp>
      </p:grpSp>
    </p:spTree>
    <p:extLst>
      <p:ext uri="{BB962C8B-B14F-4D97-AF65-F5344CB8AC3E}">
        <p14:creationId xmlns:p14="http://schemas.microsoft.com/office/powerpoint/2010/main" val="383787739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5" Type="http://schemas.openxmlformats.org/officeDocument/2006/relationships/theme" Target="../theme/theme2.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GB"/>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8" r:id="rId1"/>
    <p:sldLayoutId id="2147483661"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36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21A6F9"/>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228093"/>
      </p:ext>
    </p:extLst>
  </p:cSld>
  <p:clrMap bg1="lt1" tx1="dk1" bg2="lt2" tx2="dk2" accent1="accent1" accent2="accent2" accent3="accent3" accent4="accent4" accent5="accent5" accent6="accent6" hlink="hlink" folHlink="folHlink"/>
  <p:sldLayoutIdLst>
    <p:sldLayoutId id="2147483667" r:id="rId1"/>
    <p:sldLayoutId id="2147483669" r:id="rId2"/>
    <p:sldLayoutId id="2147483670" r:id="rId3"/>
    <p:sldLayoutId id="2147483671"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200517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9F89919B-361F-902D-96B5-35E678021A96}"/>
              </a:ext>
            </a:extLst>
          </p:cNvPr>
          <p:cNvSpPr/>
          <p:nvPr/>
        </p:nvSpPr>
        <p:spPr>
          <a:xfrm>
            <a:off x="3115505" y="2462419"/>
            <a:ext cx="3087444" cy="3087444"/>
          </a:xfrm>
          <a:prstGeom prst="ellipse">
            <a:avLst/>
          </a:prstGeom>
          <a:solidFill>
            <a:schemeClr val="bg1"/>
          </a:solidFill>
          <a:ln w="44450" cap="rnd">
            <a:solidFill>
              <a:srgbClr val="F0821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a:extLst>
              <a:ext uri="{FF2B5EF4-FFF2-40B4-BE49-F238E27FC236}">
                <a16:creationId xmlns:a16="http://schemas.microsoft.com/office/drawing/2014/main" id="{7678E278-D6E3-24F7-A9D0-1978A8D66ABD}"/>
              </a:ext>
            </a:extLst>
          </p:cNvPr>
          <p:cNvSpPr/>
          <p:nvPr/>
        </p:nvSpPr>
        <p:spPr>
          <a:xfrm>
            <a:off x="949284" y="4367031"/>
            <a:ext cx="3262736" cy="1547618"/>
          </a:xfrm>
          <a:prstGeom prst="roundRect">
            <a:avLst/>
          </a:prstGeom>
          <a:solidFill>
            <a:schemeClr val="bg1"/>
          </a:solidFill>
          <a:ln w="28575">
            <a:solidFill>
              <a:srgbClr val="689428"/>
            </a:solid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144000" bIns="144000" rtlCol="0" anchor="ctr">
            <a:spAutoFit/>
          </a:bodyPr>
          <a:lstStyle/>
          <a:p>
            <a:r>
              <a:rPr lang="en-GB" dirty="0">
                <a:solidFill>
                  <a:schemeClr val="tx1"/>
                </a:solidFill>
              </a:rPr>
              <a:t>A snail has four </a:t>
            </a:r>
          </a:p>
          <a:p>
            <a:r>
              <a:rPr lang="en-GB" dirty="0">
                <a:solidFill>
                  <a:schemeClr val="tx1"/>
                </a:solidFill>
              </a:rPr>
              <a:t>tentacles, two for </a:t>
            </a:r>
          </a:p>
          <a:p>
            <a:r>
              <a:rPr lang="en-GB" dirty="0">
                <a:solidFill>
                  <a:schemeClr val="tx1"/>
                </a:solidFill>
              </a:rPr>
              <a:t>its eyes and two </a:t>
            </a:r>
          </a:p>
          <a:p>
            <a:r>
              <a:rPr lang="en-GB" dirty="0">
                <a:solidFill>
                  <a:schemeClr val="tx1"/>
                </a:solidFill>
              </a:rPr>
              <a:t>for feeling for food.</a:t>
            </a:r>
          </a:p>
        </p:txBody>
      </p:sp>
      <p:sp>
        <p:nvSpPr>
          <p:cNvPr id="12" name="Text Box">
            <a:extLst>
              <a:ext uri="{FF2B5EF4-FFF2-40B4-BE49-F238E27FC236}">
                <a16:creationId xmlns:a16="http://schemas.microsoft.com/office/drawing/2014/main" id="{335431FF-2807-DD72-AFA1-11B36BC231E1}"/>
              </a:ext>
            </a:extLst>
          </p:cNvPr>
          <p:cNvSpPr/>
          <p:nvPr/>
        </p:nvSpPr>
        <p:spPr>
          <a:xfrm>
            <a:off x="4995269" y="1906740"/>
            <a:ext cx="3393080" cy="1241151"/>
          </a:xfrm>
          <a:prstGeom prst="roundRect">
            <a:avLst/>
          </a:prstGeom>
          <a:solidFill>
            <a:schemeClr val="bg1"/>
          </a:solidFill>
          <a:ln w="28575">
            <a:solidFill>
              <a:srgbClr val="689428"/>
            </a:solidFill>
          </a:ln>
        </p:spPr>
        <p:style>
          <a:lnRef idx="2">
            <a:schemeClr val="accent1">
              <a:shade val="50000"/>
            </a:schemeClr>
          </a:lnRef>
          <a:fillRef idx="1">
            <a:schemeClr val="accent1"/>
          </a:fillRef>
          <a:effectRef idx="0">
            <a:schemeClr val="accent1"/>
          </a:effectRef>
          <a:fontRef idx="minor">
            <a:schemeClr val="lt1"/>
          </a:fontRef>
        </p:style>
        <p:txBody>
          <a:bodyPr wrap="square" lIns="648000" tIns="144000" rIns="144000" bIns="144000" rtlCol="0" anchor="ctr">
            <a:spAutoFit/>
          </a:bodyPr>
          <a:lstStyle/>
          <a:p>
            <a:pPr algn="ctr"/>
            <a:r>
              <a:rPr lang="en-GB" dirty="0">
                <a:solidFill>
                  <a:schemeClr val="tx1"/>
                </a:solidFill>
              </a:rPr>
              <a:t>Its tongue has rows </a:t>
            </a:r>
          </a:p>
          <a:p>
            <a:pPr algn="ctr"/>
            <a:r>
              <a:rPr lang="en-GB" dirty="0">
                <a:solidFill>
                  <a:schemeClr val="tx1"/>
                </a:solidFill>
              </a:rPr>
              <a:t>and rows of tiny </a:t>
            </a:r>
          </a:p>
          <a:p>
            <a:pPr algn="ctr"/>
            <a:r>
              <a:rPr lang="en-GB" dirty="0">
                <a:solidFill>
                  <a:schemeClr val="tx1"/>
                </a:solidFill>
              </a:rPr>
              <a:t>teeth on it!</a:t>
            </a:r>
          </a:p>
        </p:txBody>
      </p:sp>
      <p:sp>
        <p:nvSpPr>
          <p:cNvPr id="3" name="Text Box"/>
          <p:cNvSpPr/>
          <p:nvPr/>
        </p:nvSpPr>
        <p:spPr>
          <a:xfrm>
            <a:off x="949284" y="2460813"/>
            <a:ext cx="3167174" cy="1241151"/>
          </a:xfrm>
          <a:prstGeom prst="roundRect">
            <a:avLst/>
          </a:prstGeom>
          <a:solidFill>
            <a:schemeClr val="bg1"/>
          </a:solidFill>
          <a:ln w="28575">
            <a:solidFill>
              <a:srgbClr val="689428"/>
            </a:solid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144000" bIns="144000" rtlCol="0" anchor="ctr">
            <a:spAutoFit/>
          </a:bodyPr>
          <a:lstStyle/>
          <a:p>
            <a:r>
              <a:rPr lang="en-GB" dirty="0">
                <a:solidFill>
                  <a:schemeClr val="tx1"/>
                </a:solidFill>
              </a:rPr>
              <a:t>When it walks, it </a:t>
            </a:r>
          </a:p>
          <a:p>
            <a:r>
              <a:rPr lang="en-GB" dirty="0">
                <a:solidFill>
                  <a:schemeClr val="tx1"/>
                </a:solidFill>
              </a:rPr>
              <a:t>leaves a silvery </a:t>
            </a:r>
          </a:p>
          <a:p>
            <a:r>
              <a:rPr lang="en-GB" dirty="0">
                <a:solidFill>
                  <a:schemeClr val="tx1"/>
                </a:solidFill>
              </a:rPr>
              <a:t>trail behind it.</a:t>
            </a:r>
          </a:p>
        </p:txBody>
      </p:sp>
      <p:sp>
        <p:nvSpPr>
          <p:cNvPr id="21" name="Title"/>
          <p:cNvSpPr>
            <a:spLocks noGrp="1"/>
          </p:cNvSpPr>
          <p:nvPr>
            <p:ph type="title"/>
          </p:nvPr>
        </p:nvSpPr>
        <p:spPr>
          <a:xfrm>
            <a:off x="457198" y="464029"/>
            <a:ext cx="8220075" cy="994306"/>
          </a:xfrm>
        </p:spPr>
        <p:txBody>
          <a:bodyPr/>
          <a:lstStyle/>
          <a:p>
            <a:r>
              <a:rPr lang="en-GB" dirty="0">
                <a:solidFill>
                  <a:srgbClr val="689428"/>
                </a:solidFill>
              </a:rPr>
              <a:t>Snail</a:t>
            </a:r>
            <a:endParaRPr lang="en-GB" sz="3600" dirty="0">
              <a:solidFill>
                <a:srgbClr val="689428"/>
              </a:solidFill>
              <a:latin typeface="+mn-lt"/>
            </a:endParaRPr>
          </a:p>
        </p:txBody>
      </p:sp>
      <p:cxnSp>
        <p:nvCxnSpPr>
          <p:cNvPr id="8" name="Straight Connector 7">
            <a:extLst>
              <a:ext uri="{FF2B5EF4-FFF2-40B4-BE49-F238E27FC236}">
                <a16:creationId xmlns:a16="http://schemas.microsoft.com/office/drawing/2014/main" id="{0D9D18F1-B25C-71D1-827E-09B555B38CAA}"/>
              </a:ext>
            </a:extLst>
          </p:cNvPr>
          <p:cNvCxnSpPr>
            <a:cxnSpLocks/>
          </p:cNvCxnSpPr>
          <p:nvPr/>
        </p:nvCxnSpPr>
        <p:spPr>
          <a:xfrm>
            <a:off x="611188" y="1458335"/>
            <a:ext cx="7921623" cy="0"/>
          </a:xfrm>
          <a:prstGeom prst="line">
            <a:avLst/>
          </a:prstGeom>
          <a:ln w="44450" cap="rnd">
            <a:solidFill>
              <a:srgbClr val="F08215"/>
            </a:solidFill>
            <a:prstDash val="sysDot"/>
          </a:ln>
        </p:spPr>
        <p:style>
          <a:lnRef idx="1">
            <a:schemeClr val="accent1"/>
          </a:lnRef>
          <a:fillRef idx="0">
            <a:schemeClr val="accent1"/>
          </a:fillRef>
          <a:effectRef idx="0">
            <a:schemeClr val="accent1"/>
          </a:effectRef>
          <a:fontRef idx="minor">
            <a:schemeClr val="tx1"/>
          </a:fontRef>
        </p:style>
      </p:cxnSp>
      <p:sp>
        <p:nvSpPr>
          <p:cNvPr id="13" name="Text Box">
            <a:extLst>
              <a:ext uri="{FF2B5EF4-FFF2-40B4-BE49-F238E27FC236}">
                <a16:creationId xmlns:a16="http://schemas.microsoft.com/office/drawing/2014/main" id="{26F8E571-F8FB-ABA8-D98B-2B396288356B}"/>
              </a:ext>
            </a:extLst>
          </p:cNvPr>
          <p:cNvSpPr/>
          <p:nvPr/>
        </p:nvSpPr>
        <p:spPr>
          <a:xfrm>
            <a:off x="4801636" y="3833364"/>
            <a:ext cx="3393080" cy="1241151"/>
          </a:xfrm>
          <a:prstGeom prst="roundRect">
            <a:avLst/>
          </a:prstGeom>
          <a:solidFill>
            <a:schemeClr val="bg1"/>
          </a:solidFill>
          <a:ln w="28575">
            <a:solidFill>
              <a:srgbClr val="689428"/>
            </a:solidFill>
          </a:ln>
        </p:spPr>
        <p:style>
          <a:lnRef idx="2">
            <a:schemeClr val="accent1">
              <a:shade val="50000"/>
            </a:schemeClr>
          </a:lnRef>
          <a:fillRef idx="1">
            <a:schemeClr val="accent1"/>
          </a:fillRef>
          <a:effectRef idx="0">
            <a:schemeClr val="accent1"/>
          </a:effectRef>
          <a:fontRef idx="minor">
            <a:schemeClr val="lt1"/>
          </a:fontRef>
        </p:style>
        <p:txBody>
          <a:bodyPr wrap="square" lIns="1152000" tIns="144000" rIns="144000" bIns="144000" rtlCol="0" anchor="ctr">
            <a:spAutoFit/>
          </a:bodyPr>
          <a:lstStyle/>
          <a:p>
            <a:pPr algn="ctr"/>
            <a:r>
              <a:rPr lang="en-GB" dirty="0">
                <a:solidFill>
                  <a:schemeClr val="tx1"/>
                </a:solidFill>
              </a:rPr>
              <a:t>When a snail </a:t>
            </a:r>
          </a:p>
          <a:p>
            <a:pPr algn="ctr"/>
            <a:r>
              <a:rPr lang="en-GB" dirty="0">
                <a:solidFill>
                  <a:schemeClr val="tx1"/>
                </a:solidFill>
              </a:rPr>
              <a:t>is frightened, it </a:t>
            </a:r>
          </a:p>
          <a:p>
            <a:pPr algn="ctr"/>
            <a:r>
              <a:rPr lang="en-GB" dirty="0">
                <a:solidFill>
                  <a:schemeClr val="tx1"/>
                </a:solidFill>
              </a:rPr>
              <a:t>hides in its shell.</a:t>
            </a:r>
          </a:p>
        </p:txBody>
      </p:sp>
      <p:sp>
        <p:nvSpPr>
          <p:cNvPr id="10" name="Oval 9">
            <a:extLst>
              <a:ext uri="{FF2B5EF4-FFF2-40B4-BE49-F238E27FC236}">
                <a16:creationId xmlns:a16="http://schemas.microsoft.com/office/drawing/2014/main" id="{F6CDCECA-7C0E-0268-5FB9-8CD75F17B808}"/>
              </a:ext>
            </a:extLst>
          </p:cNvPr>
          <p:cNvSpPr/>
          <p:nvPr/>
        </p:nvSpPr>
        <p:spPr>
          <a:xfrm>
            <a:off x="2963105" y="2310019"/>
            <a:ext cx="3087444" cy="3087444"/>
          </a:xfrm>
          <a:prstGeom prst="ellipse">
            <a:avLst/>
          </a:prstGeom>
          <a:solidFill>
            <a:srgbClr val="CFE0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Logo, icon&#10;&#10;Description automatically generated">
            <a:extLst>
              <a:ext uri="{FF2B5EF4-FFF2-40B4-BE49-F238E27FC236}">
                <a16:creationId xmlns:a16="http://schemas.microsoft.com/office/drawing/2014/main" id="{EC40D962-CF8F-C8B8-A144-D8D0ECE09F4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64252" y="2580280"/>
            <a:ext cx="2885150" cy="2506168"/>
          </a:xfrm>
          <a:prstGeom prst="rect">
            <a:avLst/>
          </a:prstGeom>
        </p:spPr>
      </p:pic>
    </p:spTree>
    <p:extLst>
      <p:ext uri="{BB962C8B-B14F-4D97-AF65-F5344CB8AC3E}">
        <p14:creationId xmlns:p14="http://schemas.microsoft.com/office/powerpoint/2010/main" val="1824524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1000"/>
                                        <p:tgtEl>
                                          <p:spTgt spid="3"/>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1000"/>
                                        <p:tgtEl>
                                          <p:spTgt spid="12"/>
                                        </p:tgtEl>
                                      </p:cBhvr>
                                    </p:animEffect>
                                  </p:childTnLst>
                                </p:cTn>
                              </p:par>
                            </p:childTnLst>
                          </p:cTn>
                        </p:par>
                        <p:par>
                          <p:cTn id="12" fill="hold">
                            <p:stCondLst>
                              <p:cond delay="2000"/>
                            </p:stCondLst>
                            <p:childTnLst>
                              <p:par>
                                <p:cTn id="13" presetID="22" presetClass="entr" presetSubtype="2"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right)">
                                      <p:cBhvr>
                                        <p:cTn id="15" dur="1000"/>
                                        <p:tgtEl>
                                          <p:spTgt spid="14"/>
                                        </p:tgtEl>
                                      </p:cBhvr>
                                    </p:animEffect>
                                  </p:childTnLst>
                                </p:cTn>
                              </p:par>
                            </p:childTnLst>
                          </p:cTn>
                        </p:par>
                        <p:par>
                          <p:cTn id="16" fill="hold">
                            <p:stCondLst>
                              <p:cond delay="3000"/>
                            </p:stCondLst>
                            <p:childTnLst>
                              <p:par>
                                <p:cTn id="17" presetID="22" presetClass="entr" presetSubtype="8"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left)">
                                      <p:cBhvr>
                                        <p:cTn id="19"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2" grpId="0" animBg="1"/>
      <p:bldP spid="3"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p:cNvSpPr>
            <a:spLocks noGrp="1"/>
          </p:cNvSpPr>
          <p:nvPr>
            <p:ph type="title"/>
          </p:nvPr>
        </p:nvSpPr>
        <p:spPr>
          <a:xfrm>
            <a:off x="457198" y="464029"/>
            <a:ext cx="8220075" cy="994306"/>
          </a:xfrm>
        </p:spPr>
        <p:txBody>
          <a:bodyPr/>
          <a:lstStyle/>
          <a:p>
            <a:r>
              <a:rPr lang="en-GB" dirty="0">
                <a:solidFill>
                  <a:srgbClr val="689428"/>
                </a:solidFill>
              </a:rPr>
              <a:t>Minibeast Challenge</a:t>
            </a:r>
            <a:endParaRPr lang="en-GB" sz="3600" dirty="0">
              <a:solidFill>
                <a:srgbClr val="689428"/>
              </a:solidFill>
              <a:latin typeface="+mn-lt"/>
            </a:endParaRPr>
          </a:p>
        </p:txBody>
      </p:sp>
      <p:cxnSp>
        <p:nvCxnSpPr>
          <p:cNvPr id="8" name="Straight Connector 7">
            <a:extLst>
              <a:ext uri="{FF2B5EF4-FFF2-40B4-BE49-F238E27FC236}">
                <a16:creationId xmlns:a16="http://schemas.microsoft.com/office/drawing/2014/main" id="{0D9D18F1-B25C-71D1-827E-09B555B38CAA}"/>
              </a:ext>
            </a:extLst>
          </p:cNvPr>
          <p:cNvCxnSpPr>
            <a:cxnSpLocks/>
          </p:cNvCxnSpPr>
          <p:nvPr/>
        </p:nvCxnSpPr>
        <p:spPr>
          <a:xfrm>
            <a:off x="611188" y="1458335"/>
            <a:ext cx="7921623" cy="0"/>
          </a:xfrm>
          <a:prstGeom prst="line">
            <a:avLst/>
          </a:prstGeom>
          <a:ln w="44450" cap="rnd">
            <a:solidFill>
              <a:srgbClr val="F08215"/>
            </a:solidFill>
            <a:prstDash val="sysDot"/>
          </a:ln>
        </p:spPr>
        <p:style>
          <a:lnRef idx="1">
            <a:schemeClr val="accent1"/>
          </a:lnRef>
          <a:fillRef idx="0">
            <a:schemeClr val="accent1"/>
          </a:fillRef>
          <a:effectRef idx="0">
            <a:schemeClr val="accent1"/>
          </a:effectRef>
          <a:fontRef idx="minor">
            <a:schemeClr val="tx1"/>
          </a:fontRef>
        </p:style>
      </p:cxnSp>
      <p:sp>
        <p:nvSpPr>
          <p:cNvPr id="13" name="Text Box">
            <a:extLst>
              <a:ext uri="{FF2B5EF4-FFF2-40B4-BE49-F238E27FC236}">
                <a16:creationId xmlns:a16="http://schemas.microsoft.com/office/drawing/2014/main" id="{26F8E571-F8FB-ABA8-D98B-2B396288356B}"/>
              </a:ext>
            </a:extLst>
          </p:cNvPr>
          <p:cNvSpPr/>
          <p:nvPr/>
        </p:nvSpPr>
        <p:spPr>
          <a:xfrm>
            <a:off x="755650" y="2924097"/>
            <a:ext cx="3653053" cy="628217"/>
          </a:xfrm>
          <a:prstGeom prst="roundRect">
            <a:avLst/>
          </a:prstGeom>
          <a:solidFill>
            <a:schemeClr val="bg1"/>
          </a:solidFill>
          <a:ln w="28575">
            <a:solidFill>
              <a:srgbClr val="689428"/>
            </a:solid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144000" bIns="144000" rtlCol="0" anchor="ctr">
            <a:spAutoFit/>
          </a:bodyPr>
          <a:lstStyle/>
          <a:p>
            <a:r>
              <a:rPr lang="en-GB" dirty="0">
                <a:solidFill>
                  <a:schemeClr val="tx1"/>
                </a:solidFill>
              </a:rPr>
              <a:t>It has eight legs.</a:t>
            </a:r>
          </a:p>
        </p:txBody>
      </p:sp>
      <p:sp>
        <p:nvSpPr>
          <p:cNvPr id="10" name="Oval 9">
            <a:extLst>
              <a:ext uri="{FF2B5EF4-FFF2-40B4-BE49-F238E27FC236}">
                <a16:creationId xmlns:a16="http://schemas.microsoft.com/office/drawing/2014/main" id="{F6CDCECA-7C0E-0268-5FB9-8CD75F17B808}"/>
              </a:ext>
            </a:extLst>
          </p:cNvPr>
          <p:cNvSpPr/>
          <p:nvPr/>
        </p:nvSpPr>
        <p:spPr>
          <a:xfrm>
            <a:off x="5043386" y="2624876"/>
            <a:ext cx="1391322" cy="1391322"/>
          </a:xfrm>
          <a:prstGeom prst="ellipse">
            <a:avLst/>
          </a:prstGeom>
          <a:solidFill>
            <a:srgbClr val="CFE0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Shape, circle&#10;&#10;Description automatically generated">
            <a:extLst>
              <a:ext uri="{FF2B5EF4-FFF2-40B4-BE49-F238E27FC236}">
                <a16:creationId xmlns:a16="http://schemas.microsoft.com/office/drawing/2014/main" id="{4CD4F4F6-B93B-A0CB-5786-3A1C40183A2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004837" y="2708119"/>
            <a:ext cx="1468420" cy="1211446"/>
          </a:xfrm>
          <a:prstGeom prst="rect">
            <a:avLst/>
          </a:prstGeom>
        </p:spPr>
      </p:pic>
      <p:sp>
        <p:nvSpPr>
          <p:cNvPr id="2" name="Text">
            <a:extLst>
              <a:ext uri="{FF2B5EF4-FFF2-40B4-BE49-F238E27FC236}">
                <a16:creationId xmlns:a16="http://schemas.microsoft.com/office/drawing/2014/main" id="{615BCBC0-157E-35BC-81C7-0F62A459BBD0}"/>
              </a:ext>
            </a:extLst>
          </p:cNvPr>
          <p:cNvSpPr/>
          <p:nvPr/>
        </p:nvSpPr>
        <p:spPr>
          <a:xfrm>
            <a:off x="755650" y="1801221"/>
            <a:ext cx="7632700" cy="553998"/>
          </a:xfrm>
          <a:prstGeom prst="rect">
            <a:avLst/>
          </a:prstGeom>
        </p:spPr>
        <p:txBody>
          <a:bodyPr wrap="square" lIns="0" tIns="0" rIns="0" bIns="0">
            <a:spAutoFit/>
          </a:bodyPr>
          <a:lstStyle/>
          <a:p>
            <a:r>
              <a:rPr lang="en-GB" dirty="0"/>
              <a:t>Now see if you can do the Minibeast Challenge! Can you guess which minibeast is being described? </a:t>
            </a:r>
            <a:r>
              <a:rPr lang="en-GB" b="1" dirty="0"/>
              <a:t>Click on which minibeast you think it is.</a:t>
            </a:r>
          </a:p>
        </p:txBody>
      </p:sp>
      <p:sp>
        <p:nvSpPr>
          <p:cNvPr id="4" name="Text Box">
            <a:extLst>
              <a:ext uri="{FF2B5EF4-FFF2-40B4-BE49-F238E27FC236}">
                <a16:creationId xmlns:a16="http://schemas.microsoft.com/office/drawing/2014/main" id="{022E0A04-F30A-3E14-EE37-4644A2A3FADA}"/>
              </a:ext>
            </a:extLst>
          </p:cNvPr>
          <p:cNvSpPr/>
          <p:nvPr/>
        </p:nvSpPr>
        <p:spPr>
          <a:xfrm>
            <a:off x="755651" y="3941698"/>
            <a:ext cx="3653052" cy="628217"/>
          </a:xfrm>
          <a:prstGeom prst="roundRect">
            <a:avLst/>
          </a:prstGeom>
          <a:solidFill>
            <a:schemeClr val="bg1"/>
          </a:solidFill>
          <a:ln w="28575">
            <a:solidFill>
              <a:srgbClr val="689428"/>
            </a:solid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144000" bIns="144000" rtlCol="0" anchor="ctr">
            <a:spAutoFit/>
          </a:bodyPr>
          <a:lstStyle/>
          <a:p>
            <a:r>
              <a:rPr lang="en-GB" dirty="0">
                <a:solidFill>
                  <a:schemeClr val="tx1"/>
                </a:solidFill>
              </a:rPr>
              <a:t>They are often called arachnids. </a:t>
            </a:r>
          </a:p>
        </p:txBody>
      </p:sp>
      <p:sp>
        <p:nvSpPr>
          <p:cNvPr id="6" name="Text Box">
            <a:extLst>
              <a:ext uri="{FF2B5EF4-FFF2-40B4-BE49-F238E27FC236}">
                <a16:creationId xmlns:a16="http://schemas.microsoft.com/office/drawing/2014/main" id="{ED0BC570-DF51-94F6-8B7F-972AB7F9919B}"/>
              </a:ext>
            </a:extLst>
          </p:cNvPr>
          <p:cNvSpPr/>
          <p:nvPr/>
        </p:nvSpPr>
        <p:spPr>
          <a:xfrm>
            <a:off x="755651" y="4959298"/>
            <a:ext cx="3653052" cy="628217"/>
          </a:xfrm>
          <a:prstGeom prst="roundRect">
            <a:avLst/>
          </a:prstGeom>
          <a:solidFill>
            <a:schemeClr val="bg1"/>
          </a:solidFill>
          <a:ln w="28575">
            <a:solidFill>
              <a:srgbClr val="689428"/>
            </a:solid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144000" bIns="144000" rtlCol="0" anchor="ctr">
            <a:spAutoFit/>
          </a:bodyPr>
          <a:lstStyle/>
          <a:p>
            <a:r>
              <a:rPr lang="en-GB" dirty="0">
                <a:solidFill>
                  <a:schemeClr val="tx1"/>
                </a:solidFill>
              </a:rPr>
              <a:t>They like to eat flies.</a:t>
            </a:r>
          </a:p>
        </p:txBody>
      </p:sp>
      <p:sp>
        <p:nvSpPr>
          <p:cNvPr id="39" name="Oval 38">
            <a:extLst>
              <a:ext uri="{FF2B5EF4-FFF2-40B4-BE49-F238E27FC236}">
                <a16:creationId xmlns:a16="http://schemas.microsoft.com/office/drawing/2014/main" id="{A8286387-0206-8466-6230-94AC75F6965F}"/>
              </a:ext>
            </a:extLst>
          </p:cNvPr>
          <p:cNvSpPr/>
          <p:nvPr/>
        </p:nvSpPr>
        <p:spPr>
          <a:xfrm>
            <a:off x="5043386" y="4507462"/>
            <a:ext cx="1391322" cy="1391322"/>
          </a:xfrm>
          <a:prstGeom prst="ellipse">
            <a:avLst/>
          </a:prstGeom>
          <a:solidFill>
            <a:srgbClr val="CFE0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2" name="Picture 41" descr="A picture containing gear&#10;&#10;Description automatically generated">
            <a:extLst>
              <a:ext uri="{FF2B5EF4-FFF2-40B4-BE49-F238E27FC236}">
                <a16:creationId xmlns:a16="http://schemas.microsoft.com/office/drawing/2014/main" id="{6B03E2AD-D6A1-A720-5572-1AB625EF843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08654" y="4678457"/>
            <a:ext cx="1860785" cy="1088757"/>
          </a:xfrm>
          <a:prstGeom prst="rect">
            <a:avLst/>
          </a:prstGeom>
        </p:spPr>
      </p:pic>
      <p:sp>
        <p:nvSpPr>
          <p:cNvPr id="35" name="Oval 34">
            <a:extLst>
              <a:ext uri="{FF2B5EF4-FFF2-40B4-BE49-F238E27FC236}">
                <a16:creationId xmlns:a16="http://schemas.microsoft.com/office/drawing/2014/main" id="{D56D3365-2DE0-1E01-C0A3-BAF531802622}"/>
              </a:ext>
            </a:extLst>
          </p:cNvPr>
          <p:cNvSpPr/>
          <p:nvPr/>
        </p:nvSpPr>
        <p:spPr>
          <a:xfrm>
            <a:off x="6858559" y="3566169"/>
            <a:ext cx="1391322" cy="1391322"/>
          </a:xfrm>
          <a:prstGeom prst="ellipse">
            <a:avLst/>
          </a:prstGeom>
          <a:solidFill>
            <a:srgbClr val="CFE0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 name="Picture 43" descr="A picture containing window&#10;&#10;Description automatically generated">
            <a:extLst>
              <a:ext uri="{FF2B5EF4-FFF2-40B4-BE49-F238E27FC236}">
                <a16:creationId xmlns:a16="http://schemas.microsoft.com/office/drawing/2014/main" id="{863E2E5B-8DFF-FAFA-3510-1452936E3EE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843917" y="3622370"/>
            <a:ext cx="1420606" cy="1278919"/>
          </a:xfrm>
          <a:prstGeom prst="rect">
            <a:avLst/>
          </a:prstGeom>
        </p:spPr>
      </p:pic>
    </p:spTree>
    <p:extLst>
      <p:ext uri="{BB962C8B-B14F-4D97-AF65-F5344CB8AC3E}">
        <p14:creationId xmlns:p14="http://schemas.microsoft.com/office/powerpoint/2010/main" val="2131947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1"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1"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1" restart="whenNotActive" fill="hold" evtFilter="cancelBubble" nodeType="interactiveSeq">
                <p:stCondLst>
                  <p:cond evt="onClick" delay="0">
                    <p:tgtEl>
                      <p:spTgt spid="5"/>
                    </p:tgtEl>
                  </p:cond>
                </p:stCondLst>
                <p:endSync evt="end" delay="0">
                  <p:rtn val="all"/>
                </p:endSync>
                <p:childTnLst>
                  <p:par>
                    <p:cTn id="22" fill="hold">
                      <p:stCondLst>
                        <p:cond delay="0"/>
                      </p:stCondLst>
                      <p:childTnLst>
                        <p:par>
                          <p:cTn id="23" fill="hold">
                            <p:stCondLst>
                              <p:cond delay="0"/>
                            </p:stCondLst>
                            <p:childTnLst>
                              <p:par>
                                <p:cTn id="24" presetID="19" presetClass="emph" presetSubtype="0" repeatCount="0" fill="hold" grpId="0" nodeType="clickEffect">
                                  <p:stCondLst>
                                    <p:cond delay="0"/>
                                  </p:stCondLst>
                                  <p:childTnLst>
                                    <p:animClr clrSpc="rgb" dir="cw">
                                      <p:cBhvr override="childStyle">
                                        <p:cTn id="25" dur="500" fill="hold"/>
                                        <p:tgtEl>
                                          <p:spTgt spid="10"/>
                                        </p:tgtEl>
                                        <p:attrNameLst>
                                          <p:attrName>style.color</p:attrName>
                                        </p:attrNameLst>
                                      </p:cBhvr>
                                      <p:to>
                                        <a:srgbClr val="F08215"/>
                                      </p:to>
                                    </p:animClr>
                                    <p:animClr clrSpc="rgb" dir="cw">
                                      <p:cBhvr>
                                        <p:cTn id="26" dur="500" fill="hold"/>
                                        <p:tgtEl>
                                          <p:spTgt spid="10"/>
                                        </p:tgtEl>
                                        <p:attrNameLst>
                                          <p:attrName>fillcolor</p:attrName>
                                        </p:attrNameLst>
                                      </p:cBhvr>
                                      <p:to>
                                        <a:srgbClr val="F08215"/>
                                      </p:to>
                                    </p:animClr>
                                    <p:set>
                                      <p:cBhvr>
                                        <p:cTn id="27" dur="500" fill="hold"/>
                                        <p:tgtEl>
                                          <p:spTgt spid="10"/>
                                        </p:tgtEl>
                                        <p:attrNameLst>
                                          <p:attrName>fill.type</p:attrName>
                                        </p:attrNameLst>
                                      </p:cBhvr>
                                      <p:to>
                                        <p:strVal val="solid"/>
                                      </p:to>
                                    </p:set>
                                    <p:set>
                                      <p:cBhvr>
                                        <p:cTn id="28" dur="500" fill="hold"/>
                                        <p:tgtEl>
                                          <p:spTgt spid="10"/>
                                        </p:tgtEl>
                                        <p:attrNameLst>
                                          <p:attrName>fill.on</p:attrName>
                                        </p:attrNameLst>
                                      </p:cBhvr>
                                      <p:to>
                                        <p:strVal val="true"/>
                                      </p:to>
                                    </p:set>
                                  </p:childTnLst>
                                  <p:subTnLst>
                                    <p:animClr clrSpc="rgb" dir="cw">
                                      <p:cBhvr override="childStyle">
                                        <p:cTn dur="1" fill="hold" display="0" masterRel="nextClick" afterEffect="1"/>
                                        <p:tgtEl>
                                          <p:spTgt spid="10"/>
                                        </p:tgtEl>
                                        <p:attrNameLst>
                                          <p:attrName>ppt_c</p:attrName>
                                        </p:attrNameLst>
                                      </p:cBhvr>
                                      <p:to>
                                        <a:srgbClr val="CFE09B"/>
                                      </p:to>
                                    </p:animClr>
                                  </p:subTnLst>
                                </p:cTn>
                              </p:par>
                              <p:par>
                                <p:cTn id="29" presetID="32" presetClass="emph" presetSubtype="0" fill="hold" nodeType="withEffect">
                                  <p:stCondLst>
                                    <p:cond delay="0"/>
                                  </p:stCondLst>
                                  <p:childTnLst>
                                    <p:animRot by="120000">
                                      <p:cBhvr>
                                        <p:cTn id="30" dur="100" fill="hold">
                                          <p:stCondLst>
                                            <p:cond delay="0"/>
                                          </p:stCondLst>
                                        </p:cTn>
                                        <p:tgtEl>
                                          <p:spTgt spid="5"/>
                                        </p:tgtEl>
                                        <p:attrNameLst>
                                          <p:attrName>r</p:attrName>
                                        </p:attrNameLst>
                                      </p:cBhvr>
                                    </p:animRot>
                                    <p:animRot by="-240000">
                                      <p:cBhvr>
                                        <p:cTn id="31" dur="200" fill="hold">
                                          <p:stCondLst>
                                            <p:cond delay="200"/>
                                          </p:stCondLst>
                                        </p:cTn>
                                        <p:tgtEl>
                                          <p:spTgt spid="5"/>
                                        </p:tgtEl>
                                        <p:attrNameLst>
                                          <p:attrName>r</p:attrName>
                                        </p:attrNameLst>
                                      </p:cBhvr>
                                    </p:animRot>
                                    <p:animRot by="240000">
                                      <p:cBhvr>
                                        <p:cTn id="32" dur="200" fill="hold">
                                          <p:stCondLst>
                                            <p:cond delay="400"/>
                                          </p:stCondLst>
                                        </p:cTn>
                                        <p:tgtEl>
                                          <p:spTgt spid="5"/>
                                        </p:tgtEl>
                                        <p:attrNameLst>
                                          <p:attrName>r</p:attrName>
                                        </p:attrNameLst>
                                      </p:cBhvr>
                                    </p:animRot>
                                    <p:animRot by="-240000">
                                      <p:cBhvr>
                                        <p:cTn id="33" dur="200" fill="hold">
                                          <p:stCondLst>
                                            <p:cond delay="600"/>
                                          </p:stCondLst>
                                        </p:cTn>
                                        <p:tgtEl>
                                          <p:spTgt spid="5"/>
                                        </p:tgtEl>
                                        <p:attrNameLst>
                                          <p:attrName>r</p:attrName>
                                        </p:attrNameLst>
                                      </p:cBhvr>
                                    </p:animRot>
                                    <p:animRot by="120000">
                                      <p:cBhvr>
                                        <p:cTn id="34" dur="200" fill="hold">
                                          <p:stCondLst>
                                            <p:cond delay="800"/>
                                          </p:stCondLst>
                                        </p:cTn>
                                        <p:tgtEl>
                                          <p:spTgt spid="5"/>
                                        </p:tgtEl>
                                        <p:attrNameLst>
                                          <p:attrName>r</p:attrName>
                                        </p:attrNameLst>
                                      </p:cBhvr>
                                    </p:animRot>
                                  </p:childTnLst>
                                </p:cTn>
                              </p:par>
                            </p:childTnLst>
                          </p:cTn>
                        </p:par>
                      </p:childTnLst>
                    </p:cTn>
                  </p:par>
                </p:childTnLst>
              </p:cTn>
              <p:nextCondLst>
                <p:cond evt="onClick" delay="0">
                  <p:tgtEl>
                    <p:spTgt spid="5"/>
                  </p:tgtEl>
                </p:cond>
              </p:nextCondLst>
            </p:seq>
            <p:seq concurrent="1" nextAc="seek">
              <p:cTn id="35" restart="whenNotActive" fill="hold" evtFilter="cancelBubble" nodeType="interactiveSeq">
                <p:stCondLst>
                  <p:cond evt="onClick" delay="0">
                    <p:tgtEl>
                      <p:spTgt spid="44"/>
                    </p:tgtEl>
                  </p:cond>
                </p:stCondLst>
                <p:endSync evt="end" delay="0">
                  <p:rtn val="all"/>
                </p:endSync>
                <p:childTnLst>
                  <p:par>
                    <p:cTn id="36" fill="hold">
                      <p:stCondLst>
                        <p:cond delay="0"/>
                      </p:stCondLst>
                      <p:childTnLst>
                        <p:par>
                          <p:cTn id="37" fill="hold">
                            <p:stCondLst>
                              <p:cond delay="0"/>
                            </p:stCondLst>
                            <p:childTnLst>
                              <p:par>
                                <p:cTn id="38" presetID="19" presetClass="emph" presetSubtype="0" fill="hold" grpId="0" nodeType="clickEffect">
                                  <p:stCondLst>
                                    <p:cond delay="0"/>
                                  </p:stCondLst>
                                  <p:childTnLst>
                                    <p:animClr clrSpc="rgb" dir="cw">
                                      <p:cBhvr override="childStyle">
                                        <p:cTn id="39" dur="500" fill="hold"/>
                                        <p:tgtEl>
                                          <p:spTgt spid="35"/>
                                        </p:tgtEl>
                                        <p:attrNameLst>
                                          <p:attrName>style.color</p:attrName>
                                        </p:attrNameLst>
                                      </p:cBhvr>
                                      <p:to>
                                        <a:srgbClr val="F08215"/>
                                      </p:to>
                                    </p:animClr>
                                    <p:animClr clrSpc="rgb" dir="cw">
                                      <p:cBhvr>
                                        <p:cTn id="40" dur="500" fill="hold"/>
                                        <p:tgtEl>
                                          <p:spTgt spid="35"/>
                                        </p:tgtEl>
                                        <p:attrNameLst>
                                          <p:attrName>fillcolor</p:attrName>
                                        </p:attrNameLst>
                                      </p:cBhvr>
                                      <p:to>
                                        <a:srgbClr val="F08215"/>
                                      </p:to>
                                    </p:animClr>
                                    <p:set>
                                      <p:cBhvr>
                                        <p:cTn id="41" dur="500" fill="hold"/>
                                        <p:tgtEl>
                                          <p:spTgt spid="35"/>
                                        </p:tgtEl>
                                        <p:attrNameLst>
                                          <p:attrName>fill.type</p:attrName>
                                        </p:attrNameLst>
                                      </p:cBhvr>
                                      <p:to>
                                        <p:strVal val="solid"/>
                                      </p:to>
                                    </p:set>
                                    <p:set>
                                      <p:cBhvr>
                                        <p:cTn id="42" dur="500" fill="hold"/>
                                        <p:tgtEl>
                                          <p:spTgt spid="35"/>
                                        </p:tgtEl>
                                        <p:attrNameLst>
                                          <p:attrName>fill.on</p:attrName>
                                        </p:attrNameLst>
                                      </p:cBhvr>
                                      <p:to>
                                        <p:strVal val="true"/>
                                      </p:to>
                                    </p:set>
                                  </p:childTnLst>
                                  <p:subTnLst>
                                    <p:animClr clrSpc="rgb" dir="cw">
                                      <p:cBhvr override="childStyle">
                                        <p:cTn dur="1" fill="hold" display="0" masterRel="nextClick" afterEffect="1"/>
                                        <p:tgtEl>
                                          <p:spTgt spid="35"/>
                                        </p:tgtEl>
                                        <p:attrNameLst>
                                          <p:attrName>ppt_c</p:attrName>
                                        </p:attrNameLst>
                                      </p:cBhvr>
                                      <p:to>
                                        <a:srgbClr val="CFE09B"/>
                                      </p:to>
                                    </p:animClr>
                                  </p:subTnLst>
                                </p:cTn>
                              </p:par>
                              <p:par>
                                <p:cTn id="43" presetID="32" presetClass="emph" presetSubtype="0" fill="hold" nodeType="withEffect">
                                  <p:stCondLst>
                                    <p:cond delay="0"/>
                                  </p:stCondLst>
                                  <p:childTnLst>
                                    <p:animRot by="120000">
                                      <p:cBhvr>
                                        <p:cTn id="44" dur="100" fill="hold">
                                          <p:stCondLst>
                                            <p:cond delay="0"/>
                                          </p:stCondLst>
                                        </p:cTn>
                                        <p:tgtEl>
                                          <p:spTgt spid="44"/>
                                        </p:tgtEl>
                                        <p:attrNameLst>
                                          <p:attrName>r</p:attrName>
                                        </p:attrNameLst>
                                      </p:cBhvr>
                                    </p:animRot>
                                    <p:animRot by="-240000">
                                      <p:cBhvr>
                                        <p:cTn id="45" dur="200" fill="hold">
                                          <p:stCondLst>
                                            <p:cond delay="200"/>
                                          </p:stCondLst>
                                        </p:cTn>
                                        <p:tgtEl>
                                          <p:spTgt spid="44"/>
                                        </p:tgtEl>
                                        <p:attrNameLst>
                                          <p:attrName>r</p:attrName>
                                        </p:attrNameLst>
                                      </p:cBhvr>
                                    </p:animRot>
                                    <p:animRot by="240000">
                                      <p:cBhvr>
                                        <p:cTn id="46" dur="200" fill="hold">
                                          <p:stCondLst>
                                            <p:cond delay="400"/>
                                          </p:stCondLst>
                                        </p:cTn>
                                        <p:tgtEl>
                                          <p:spTgt spid="44"/>
                                        </p:tgtEl>
                                        <p:attrNameLst>
                                          <p:attrName>r</p:attrName>
                                        </p:attrNameLst>
                                      </p:cBhvr>
                                    </p:animRot>
                                    <p:animRot by="-240000">
                                      <p:cBhvr>
                                        <p:cTn id="47" dur="200" fill="hold">
                                          <p:stCondLst>
                                            <p:cond delay="600"/>
                                          </p:stCondLst>
                                        </p:cTn>
                                        <p:tgtEl>
                                          <p:spTgt spid="44"/>
                                        </p:tgtEl>
                                        <p:attrNameLst>
                                          <p:attrName>r</p:attrName>
                                        </p:attrNameLst>
                                      </p:cBhvr>
                                    </p:animRot>
                                    <p:animRot by="120000">
                                      <p:cBhvr>
                                        <p:cTn id="48" dur="200" fill="hold">
                                          <p:stCondLst>
                                            <p:cond delay="800"/>
                                          </p:stCondLst>
                                        </p:cTn>
                                        <p:tgtEl>
                                          <p:spTgt spid="44"/>
                                        </p:tgtEl>
                                        <p:attrNameLst>
                                          <p:attrName>r</p:attrName>
                                        </p:attrNameLst>
                                      </p:cBhvr>
                                    </p:animRot>
                                  </p:childTnLst>
                                </p:cTn>
                              </p:par>
                            </p:childTnLst>
                          </p:cTn>
                        </p:par>
                      </p:childTnLst>
                    </p:cTn>
                  </p:par>
                </p:childTnLst>
              </p:cTn>
              <p:nextCondLst>
                <p:cond evt="onClick" delay="0">
                  <p:tgtEl>
                    <p:spTgt spid="44"/>
                  </p:tgtEl>
                </p:cond>
              </p:nextCondLst>
            </p:seq>
            <p:seq concurrent="1" nextAc="seek">
              <p:cTn id="49" restart="whenNotActive" fill="hold" evtFilter="cancelBubble" nodeType="interactiveSeq">
                <p:stCondLst>
                  <p:cond evt="onClick" delay="0">
                    <p:tgtEl>
                      <p:spTgt spid="42"/>
                    </p:tgtEl>
                  </p:cond>
                </p:stCondLst>
                <p:endSync evt="end" delay="0">
                  <p:rtn val="all"/>
                </p:endSync>
                <p:childTnLst>
                  <p:par>
                    <p:cTn id="50" fill="hold">
                      <p:stCondLst>
                        <p:cond delay="0"/>
                      </p:stCondLst>
                      <p:childTnLst>
                        <p:par>
                          <p:cTn id="51" fill="hold">
                            <p:stCondLst>
                              <p:cond delay="0"/>
                            </p:stCondLst>
                            <p:childTnLst>
                              <p:par>
                                <p:cTn id="52" presetID="19" presetClass="emph" presetSubtype="0" fill="hold" grpId="0" nodeType="clickEffect">
                                  <p:stCondLst>
                                    <p:cond delay="0"/>
                                  </p:stCondLst>
                                  <p:childTnLst>
                                    <p:animClr clrSpc="rgb" dir="cw">
                                      <p:cBhvr override="childStyle">
                                        <p:cTn id="53" dur="500" fill="hold"/>
                                        <p:tgtEl>
                                          <p:spTgt spid="39"/>
                                        </p:tgtEl>
                                        <p:attrNameLst>
                                          <p:attrName>style.color</p:attrName>
                                        </p:attrNameLst>
                                      </p:cBhvr>
                                      <p:to>
                                        <a:srgbClr val="689428"/>
                                      </p:to>
                                    </p:animClr>
                                    <p:animClr clrSpc="rgb" dir="cw">
                                      <p:cBhvr>
                                        <p:cTn id="54" dur="500" fill="hold"/>
                                        <p:tgtEl>
                                          <p:spTgt spid="39"/>
                                        </p:tgtEl>
                                        <p:attrNameLst>
                                          <p:attrName>fillcolor</p:attrName>
                                        </p:attrNameLst>
                                      </p:cBhvr>
                                      <p:to>
                                        <a:srgbClr val="689428"/>
                                      </p:to>
                                    </p:animClr>
                                    <p:set>
                                      <p:cBhvr>
                                        <p:cTn id="55" dur="500" fill="hold"/>
                                        <p:tgtEl>
                                          <p:spTgt spid="39"/>
                                        </p:tgtEl>
                                        <p:attrNameLst>
                                          <p:attrName>fill.type</p:attrName>
                                        </p:attrNameLst>
                                      </p:cBhvr>
                                      <p:to>
                                        <p:strVal val="solid"/>
                                      </p:to>
                                    </p:set>
                                    <p:set>
                                      <p:cBhvr>
                                        <p:cTn id="56" dur="500" fill="hold"/>
                                        <p:tgtEl>
                                          <p:spTgt spid="39"/>
                                        </p:tgtEl>
                                        <p:attrNameLst>
                                          <p:attrName>fill.on</p:attrName>
                                        </p:attrNameLst>
                                      </p:cBhvr>
                                      <p:to>
                                        <p:strVal val="true"/>
                                      </p:to>
                                    </p:set>
                                  </p:childTnLst>
                                </p:cTn>
                              </p:par>
                              <p:par>
                                <p:cTn id="57" presetID="26" presetClass="emph" presetSubtype="0" repeatCount="2000" fill="hold" nodeType="withEffect">
                                  <p:stCondLst>
                                    <p:cond delay="0"/>
                                  </p:stCondLst>
                                  <p:childTnLst>
                                    <p:animEffect transition="out" filter="fade">
                                      <p:cBhvr>
                                        <p:cTn id="58" dur="500" tmFilter="0, 0; .2, .5; .8, .5; 1, 0"/>
                                        <p:tgtEl>
                                          <p:spTgt spid="42"/>
                                        </p:tgtEl>
                                      </p:cBhvr>
                                    </p:animEffect>
                                    <p:animScale>
                                      <p:cBhvr>
                                        <p:cTn id="59" dur="250" autoRev="1" fill="hold"/>
                                        <p:tgtEl>
                                          <p:spTgt spid="42"/>
                                        </p:tgtEl>
                                      </p:cBhvr>
                                      <p:by x="105000" y="105000"/>
                                    </p:animScale>
                                  </p:childTnLst>
                                </p:cTn>
                              </p:par>
                            </p:childTnLst>
                          </p:cTn>
                        </p:par>
                      </p:childTnLst>
                    </p:cTn>
                  </p:par>
                </p:childTnLst>
              </p:cTn>
              <p:nextCondLst>
                <p:cond evt="onClick" delay="0">
                  <p:tgtEl>
                    <p:spTgt spid="42"/>
                  </p:tgtEl>
                </p:cond>
              </p:nextCondLst>
            </p:seq>
          </p:childTnLst>
        </p:cTn>
      </p:par>
    </p:tnLst>
    <p:bldLst>
      <p:bldP spid="13" grpId="0" animBg="1"/>
      <p:bldP spid="10" grpId="0" animBg="1"/>
      <p:bldP spid="4" grpId="1" animBg="1"/>
      <p:bldP spid="6" grpId="1" animBg="1"/>
      <p:bldP spid="39" grpId="0" animBg="1"/>
      <p:bldP spid="3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88931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970146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9F89919B-361F-902D-96B5-35E678021A96}"/>
              </a:ext>
            </a:extLst>
          </p:cNvPr>
          <p:cNvSpPr/>
          <p:nvPr/>
        </p:nvSpPr>
        <p:spPr>
          <a:xfrm>
            <a:off x="3115505" y="2462419"/>
            <a:ext cx="3087444" cy="3087444"/>
          </a:xfrm>
          <a:prstGeom prst="ellipse">
            <a:avLst/>
          </a:prstGeom>
          <a:solidFill>
            <a:schemeClr val="bg1"/>
          </a:solidFill>
          <a:ln w="44450" cap="rnd">
            <a:solidFill>
              <a:srgbClr val="F0821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a:extLst>
              <a:ext uri="{FF2B5EF4-FFF2-40B4-BE49-F238E27FC236}">
                <a16:creationId xmlns:a16="http://schemas.microsoft.com/office/drawing/2014/main" id="{7678E278-D6E3-24F7-A9D0-1978A8D66ABD}"/>
              </a:ext>
            </a:extLst>
          </p:cNvPr>
          <p:cNvSpPr/>
          <p:nvPr/>
        </p:nvSpPr>
        <p:spPr>
          <a:xfrm>
            <a:off x="993827" y="4119997"/>
            <a:ext cx="3262736" cy="1547618"/>
          </a:xfrm>
          <a:prstGeom prst="roundRect">
            <a:avLst/>
          </a:prstGeom>
          <a:solidFill>
            <a:schemeClr val="bg1"/>
          </a:solidFill>
          <a:ln w="28575">
            <a:solidFill>
              <a:srgbClr val="689428"/>
            </a:solid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144000" bIns="144000" rtlCol="0" anchor="ctr">
            <a:spAutoFit/>
          </a:bodyPr>
          <a:lstStyle/>
          <a:p>
            <a:r>
              <a:rPr lang="en-GB" dirty="0">
                <a:solidFill>
                  <a:schemeClr val="tx1"/>
                </a:solidFill>
              </a:rPr>
              <a:t>They are usually </a:t>
            </a:r>
          </a:p>
          <a:p>
            <a:r>
              <a:rPr lang="en-GB" dirty="0">
                <a:solidFill>
                  <a:schemeClr val="tx1"/>
                </a:solidFill>
              </a:rPr>
              <a:t>red but can also </a:t>
            </a:r>
          </a:p>
          <a:p>
            <a:r>
              <a:rPr lang="en-GB" dirty="0">
                <a:solidFill>
                  <a:schemeClr val="tx1"/>
                </a:solidFill>
              </a:rPr>
              <a:t>be yellow, orange, </a:t>
            </a:r>
          </a:p>
          <a:p>
            <a:r>
              <a:rPr lang="en-GB" dirty="0">
                <a:solidFill>
                  <a:schemeClr val="tx1"/>
                </a:solidFill>
              </a:rPr>
              <a:t>brown, pink and black.</a:t>
            </a:r>
          </a:p>
        </p:txBody>
      </p:sp>
      <p:sp>
        <p:nvSpPr>
          <p:cNvPr id="12" name="Text Box">
            <a:extLst>
              <a:ext uri="{FF2B5EF4-FFF2-40B4-BE49-F238E27FC236}">
                <a16:creationId xmlns:a16="http://schemas.microsoft.com/office/drawing/2014/main" id="{335431FF-2807-DD72-AFA1-11B36BC231E1}"/>
              </a:ext>
            </a:extLst>
          </p:cNvPr>
          <p:cNvSpPr/>
          <p:nvPr/>
        </p:nvSpPr>
        <p:spPr>
          <a:xfrm>
            <a:off x="4626747" y="1792833"/>
            <a:ext cx="3393080" cy="934684"/>
          </a:xfrm>
          <a:prstGeom prst="roundRect">
            <a:avLst/>
          </a:prstGeom>
          <a:solidFill>
            <a:schemeClr val="bg1"/>
          </a:solidFill>
          <a:ln w="28575">
            <a:solidFill>
              <a:srgbClr val="689428"/>
            </a:solid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144000" bIns="144000" rtlCol="0" anchor="ctr">
            <a:spAutoFit/>
          </a:bodyPr>
          <a:lstStyle/>
          <a:p>
            <a:pPr algn="ctr"/>
            <a:r>
              <a:rPr lang="en-GB" dirty="0">
                <a:solidFill>
                  <a:schemeClr val="tx1"/>
                </a:solidFill>
              </a:rPr>
              <a:t>They use their antennae to</a:t>
            </a:r>
          </a:p>
          <a:p>
            <a:pPr algn="ctr"/>
            <a:r>
              <a:rPr lang="en-GB" dirty="0">
                <a:solidFill>
                  <a:schemeClr val="tx1"/>
                </a:solidFill>
              </a:rPr>
              <a:t>    taste and smell.</a:t>
            </a:r>
          </a:p>
        </p:txBody>
      </p:sp>
      <p:sp>
        <p:nvSpPr>
          <p:cNvPr id="3" name="Text Box"/>
          <p:cNvSpPr/>
          <p:nvPr/>
        </p:nvSpPr>
        <p:spPr>
          <a:xfrm>
            <a:off x="755649" y="2058484"/>
            <a:ext cx="3167174" cy="628217"/>
          </a:xfrm>
          <a:prstGeom prst="roundRect">
            <a:avLst/>
          </a:prstGeom>
          <a:solidFill>
            <a:schemeClr val="bg1"/>
          </a:solidFill>
          <a:ln w="28575">
            <a:solidFill>
              <a:srgbClr val="689428"/>
            </a:solid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144000" bIns="144000" rtlCol="0" anchor="ctr">
            <a:spAutoFit/>
          </a:bodyPr>
          <a:lstStyle/>
          <a:p>
            <a:r>
              <a:rPr lang="en-GB" dirty="0">
                <a:solidFill>
                  <a:schemeClr val="tx1"/>
                </a:solidFill>
              </a:rPr>
              <a:t>It is a small flying beetle. </a:t>
            </a:r>
          </a:p>
        </p:txBody>
      </p:sp>
      <p:sp>
        <p:nvSpPr>
          <p:cNvPr id="21" name="Title"/>
          <p:cNvSpPr>
            <a:spLocks noGrp="1"/>
          </p:cNvSpPr>
          <p:nvPr>
            <p:ph type="title"/>
          </p:nvPr>
        </p:nvSpPr>
        <p:spPr>
          <a:xfrm>
            <a:off x="457198" y="464029"/>
            <a:ext cx="8220075" cy="994306"/>
          </a:xfrm>
        </p:spPr>
        <p:txBody>
          <a:bodyPr/>
          <a:lstStyle/>
          <a:p>
            <a:r>
              <a:rPr lang="en-GB" dirty="0">
                <a:solidFill>
                  <a:srgbClr val="689428"/>
                </a:solidFill>
              </a:rPr>
              <a:t>Ladybird</a:t>
            </a:r>
            <a:endParaRPr lang="en-GB" sz="3600" dirty="0">
              <a:solidFill>
                <a:srgbClr val="689428"/>
              </a:solidFill>
              <a:latin typeface="+mn-lt"/>
            </a:endParaRPr>
          </a:p>
        </p:txBody>
      </p:sp>
      <p:cxnSp>
        <p:nvCxnSpPr>
          <p:cNvPr id="8" name="Straight Connector 7">
            <a:extLst>
              <a:ext uri="{FF2B5EF4-FFF2-40B4-BE49-F238E27FC236}">
                <a16:creationId xmlns:a16="http://schemas.microsoft.com/office/drawing/2014/main" id="{0D9D18F1-B25C-71D1-827E-09B555B38CAA}"/>
              </a:ext>
            </a:extLst>
          </p:cNvPr>
          <p:cNvCxnSpPr>
            <a:cxnSpLocks/>
          </p:cNvCxnSpPr>
          <p:nvPr/>
        </p:nvCxnSpPr>
        <p:spPr>
          <a:xfrm>
            <a:off x="611188" y="1458335"/>
            <a:ext cx="7921623" cy="0"/>
          </a:xfrm>
          <a:prstGeom prst="line">
            <a:avLst/>
          </a:prstGeom>
          <a:ln w="44450" cap="rnd">
            <a:solidFill>
              <a:srgbClr val="F08215"/>
            </a:solidFill>
            <a:prstDash val="sysDot"/>
          </a:ln>
        </p:spPr>
        <p:style>
          <a:lnRef idx="1">
            <a:schemeClr val="accent1"/>
          </a:lnRef>
          <a:fillRef idx="0">
            <a:schemeClr val="accent1"/>
          </a:fillRef>
          <a:effectRef idx="0">
            <a:schemeClr val="accent1"/>
          </a:effectRef>
          <a:fontRef idx="minor">
            <a:schemeClr val="tx1"/>
          </a:fontRef>
        </p:style>
      </p:cxnSp>
      <p:sp>
        <p:nvSpPr>
          <p:cNvPr id="13" name="Text Box">
            <a:extLst>
              <a:ext uri="{FF2B5EF4-FFF2-40B4-BE49-F238E27FC236}">
                <a16:creationId xmlns:a16="http://schemas.microsoft.com/office/drawing/2014/main" id="{26F8E571-F8FB-ABA8-D98B-2B396288356B}"/>
              </a:ext>
            </a:extLst>
          </p:cNvPr>
          <p:cNvSpPr/>
          <p:nvPr/>
        </p:nvSpPr>
        <p:spPr>
          <a:xfrm>
            <a:off x="4995269" y="3845297"/>
            <a:ext cx="3393080" cy="1241151"/>
          </a:xfrm>
          <a:prstGeom prst="roundRect">
            <a:avLst/>
          </a:prstGeom>
          <a:solidFill>
            <a:schemeClr val="bg1"/>
          </a:solidFill>
          <a:ln w="28575">
            <a:solidFill>
              <a:srgbClr val="689428"/>
            </a:solidFill>
          </a:ln>
        </p:spPr>
        <p:style>
          <a:lnRef idx="2">
            <a:schemeClr val="accent1">
              <a:shade val="50000"/>
            </a:schemeClr>
          </a:lnRef>
          <a:fillRef idx="1">
            <a:schemeClr val="accent1"/>
          </a:fillRef>
          <a:effectRef idx="0">
            <a:schemeClr val="accent1"/>
          </a:effectRef>
          <a:fontRef idx="minor">
            <a:schemeClr val="lt1"/>
          </a:fontRef>
        </p:style>
        <p:txBody>
          <a:bodyPr wrap="square" lIns="1224000" tIns="144000" rIns="144000" bIns="144000" rtlCol="0" anchor="ctr">
            <a:spAutoFit/>
          </a:bodyPr>
          <a:lstStyle/>
          <a:p>
            <a:r>
              <a:rPr lang="en-GB" dirty="0">
                <a:solidFill>
                  <a:schemeClr val="tx1"/>
                </a:solidFill>
              </a:rPr>
              <a:t>They have six</a:t>
            </a:r>
          </a:p>
          <a:p>
            <a:r>
              <a:rPr lang="en-GB" dirty="0">
                <a:solidFill>
                  <a:schemeClr val="tx1"/>
                </a:solidFill>
              </a:rPr>
              <a:t>legs and an oval-</a:t>
            </a:r>
          </a:p>
          <a:p>
            <a:r>
              <a:rPr lang="en-GB" dirty="0">
                <a:solidFill>
                  <a:schemeClr val="tx1"/>
                </a:solidFill>
              </a:rPr>
              <a:t>shaped body.</a:t>
            </a:r>
          </a:p>
        </p:txBody>
      </p:sp>
      <p:sp>
        <p:nvSpPr>
          <p:cNvPr id="10" name="Oval 9">
            <a:extLst>
              <a:ext uri="{FF2B5EF4-FFF2-40B4-BE49-F238E27FC236}">
                <a16:creationId xmlns:a16="http://schemas.microsoft.com/office/drawing/2014/main" id="{F6CDCECA-7C0E-0268-5FB9-8CD75F17B808}"/>
              </a:ext>
            </a:extLst>
          </p:cNvPr>
          <p:cNvSpPr/>
          <p:nvPr/>
        </p:nvSpPr>
        <p:spPr>
          <a:xfrm>
            <a:off x="2963105" y="2310019"/>
            <a:ext cx="3087444" cy="3087444"/>
          </a:xfrm>
          <a:prstGeom prst="ellipse">
            <a:avLst/>
          </a:prstGeom>
          <a:solidFill>
            <a:srgbClr val="CFE0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Shape, circle&#10;&#10;Description automatically generated">
            <a:extLst>
              <a:ext uri="{FF2B5EF4-FFF2-40B4-BE49-F238E27FC236}">
                <a16:creationId xmlns:a16="http://schemas.microsoft.com/office/drawing/2014/main" id="{4CD4F4F6-B93B-A0CB-5786-3A1C40183A2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63105" y="2580171"/>
            <a:ext cx="3087444" cy="2547141"/>
          </a:xfrm>
          <a:prstGeom prst="rect">
            <a:avLst/>
          </a:prstGeom>
        </p:spPr>
      </p:pic>
    </p:spTree>
    <p:extLst>
      <p:ext uri="{BB962C8B-B14F-4D97-AF65-F5344CB8AC3E}">
        <p14:creationId xmlns:p14="http://schemas.microsoft.com/office/powerpoint/2010/main" val="2698847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1000"/>
                                        <p:tgtEl>
                                          <p:spTgt spid="3"/>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1000"/>
                                        <p:tgtEl>
                                          <p:spTgt spid="12"/>
                                        </p:tgtEl>
                                      </p:cBhvr>
                                    </p:animEffect>
                                  </p:childTnLst>
                                </p:cTn>
                              </p:par>
                            </p:childTnLst>
                          </p:cTn>
                        </p:par>
                        <p:par>
                          <p:cTn id="12" fill="hold">
                            <p:stCondLst>
                              <p:cond delay="2000"/>
                            </p:stCondLst>
                            <p:childTnLst>
                              <p:par>
                                <p:cTn id="13" presetID="22" presetClass="entr" presetSubtype="2"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right)">
                                      <p:cBhvr>
                                        <p:cTn id="15" dur="1000"/>
                                        <p:tgtEl>
                                          <p:spTgt spid="14"/>
                                        </p:tgtEl>
                                      </p:cBhvr>
                                    </p:animEffect>
                                  </p:childTnLst>
                                </p:cTn>
                              </p:par>
                            </p:childTnLst>
                          </p:cTn>
                        </p:par>
                        <p:par>
                          <p:cTn id="16" fill="hold">
                            <p:stCondLst>
                              <p:cond delay="3000"/>
                            </p:stCondLst>
                            <p:childTnLst>
                              <p:par>
                                <p:cTn id="17" presetID="22" presetClass="entr" presetSubtype="8"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left)">
                                      <p:cBhvr>
                                        <p:cTn id="19"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2" grpId="0" animBg="1"/>
      <p:bldP spid="3"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9F89919B-361F-902D-96B5-35E678021A96}"/>
              </a:ext>
            </a:extLst>
          </p:cNvPr>
          <p:cNvSpPr/>
          <p:nvPr/>
        </p:nvSpPr>
        <p:spPr>
          <a:xfrm>
            <a:off x="3115505" y="2462419"/>
            <a:ext cx="3087444" cy="3087444"/>
          </a:xfrm>
          <a:prstGeom prst="ellipse">
            <a:avLst/>
          </a:prstGeom>
          <a:solidFill>
            <a:schemeClr val="bg1"/>
          </a:solidFill>
          <a:ln w="44450" cap="rnd">
            <a:solidFill>
              <a:srgbClr val="F0821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a:extLst>
              <a:ext uri="{FF2B5EF4-FFF2-40B4-BE49-F238E27FC236}">
                <a16:creationId xmlns:a16="http://schemas.microsoft.com/office/drawing/2014/main" id="{7678E278-D6E3-24F7-A9D0-1978A8D66ABD}"/>
              </a:ext>
            </a:extLst>
          </p:cNvPr>
          <p:cNvSpPr/>
          <p:nvPr/>
        </p:nvSpPr>
        <p:spPr>
          <a:xfrm>
            <a:off x="953961" y="4574055"/>
            <a:ext cx="3375271" cy="1241151"/>
          </a:xfrm>
          <a:prstGeom prst="roundRect">
            <a:avLst/>
          </a:prstGeom>
          <a:solidFill>
            <a:schemeClr val="bg1"/>
          </a:solidFill>
          <a:ln w="28575">
            <a:solidFill>
              <a:srgbClr val="689428"/>
            </a:solid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144000" bIns="144000" rtlCol="0" anchor="ctr">
            <a:spAutoFit/>
          </a:bodyPr>
          <a:lstStyle/>
          <a:p>
            <a:r>
              <a:rPr lang="en-GB" dirty="0">
                <a:solidFill>
                  <a:schemeClr val="tx1"/>
                </a:solidFill>
              </a:rPr>
              <a:t>They like to live </a:t>
            </a:r>
          </a:p>
          <a:p>
            <a:r>
              <a:rPr lang="en-GB" dirty="0">
                <a:solidFill>
                  <a:schemeClr val="tx1"/>
                </a:solidFill>
              </a:rPr>
              <a:t>in big groups called </a:t>
            </a:r>
          </a:p>
          <a:p>
            <a:r>
              <a:rPr lang="en-GB" dirty="0">
                <a:solidFill>
                  <a:schemeClr val="tx1"/>
                </a:solidFill>
              </a:rPr>
              <a:t>a colony.</a:t>
            </a:r>
          </a:p>
        </p:txBody>
      </p:sp>
      <p:sp>
        <p:nvSpPr>
          <p:cNvPr id="12" name="Text Box">
            <a:extLst>
              <a:ext uri="{FF2B5EF4-FFF2-40B4-BE49-F238E27FC236}">
                <a16:creationId xmlns:a16="http://schemas.microsoft.com/office/drawing/2014/main" id="{335431FF-2807-DD72-AFA1-11B36BC231E1}"/>
              </a:ext>
            </a:extLst>
          </p:cNvPr>
          <p:cNvSpPr/>
          <p:nvPr/>
        </p:nvSpPr>
        <p:spPr>
          <a:xfrm>
            <a:off x="4626747" y="1892276"/>
            <a:ext cx="3393080" cy="628217"/>
          </a:xfrm>
          <a:prstGeom prst="roundRect">
            <a:avLst/>
          </a:prstGeom>
          <a:solidFill>
            <a:schemeClr val="bg1"/>
          </a:solidFill>
          <a:ln w="28575">
            <a:solidFill>
              <a:srgbClr val="689428"/>
            </a:solid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144000" bIns="144000" rtlCol="0" anchor="ctr">
            <a:spAutoFit/>
          </a:bodyPr>
          <a:lstStyle/>
          <a:p>
            <a:pPr algn="ctr"/>
            <a:r>
              <a:rPr lang="en-GB" dirty="0">
                <a:solidFill>
                  <a:schemeClr val="tx1"/>
                </a:solidFill>
              </a:rPr>
              <a:t>   They don’t have ears. </a:t>
            </a:r>
          </a:p>
        </p:txBody>
      </p:sp>
      <p:sp>
        <p:nvSpPr>
          <p:cNvPr id="3" name="Text Box"/>
          <p:cNvSpPr/>
          <p:nvPr/>
        </p:nvSpPr>
        <p:spPr>
          <a:xfrm>
            <a:off x="1113415" y="2172241"/>
            <a:ext cx="2798650" cy="934684"/>
          </a:xfrm>
          <a:prstGeom prst="roundRect">
            <a:avLst/>
          </a:prstGeom>
          <a:solidFill>
            <a:schemeClr val="bg1"/>
          </a:solidFill>
          <a:ln w="28575">
            <a:solidFill>
              <a:srgbClr val="689428"/>
            </a:solid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144000" bIns="144000" rtlCol="0" anchor="ctr">
            <a:spAutoFit/>
          </a:bodyPr>
          <a:lstStyle/>
          <a:p>
            <a:r>
              <a:rPr lang="en-GB" dirty="0">
                <a:solidFill>
                  <a:schemeClr val="tx1"/>
                </a:solidFill>
              </a:rPr>
              <a:t>Most ants are red </a:t>
            </a:r>
          </a:p>
          <a:p>
            <a:r>
              <a:rPr lang="en-GB" dirty="0">
                <a:solidFill>
                  <a:schemeClr val="tx1"/>
                </a:solidFill>
              </a:rPr>
              <a:t>or black.</a:t>
            </a:r>
          </a:p>
        </p:txBody>
      </p:sp>
      <p:sp>
        <p:nvSpPr>
          <p:cNvPr id="21" name="Title"/>
          <p:cNvSpPr>
            <a:spLocks noGrp="1"/>
          </p:cNvSpPr>
          <p:nvPr>
            <p:ph type="title"/>
          </p:nvPr>
        </p:nvSpPr>
        <p:spPr>
          <a:xfrm>
            <a:off x="457198" y="464029"/>
            <a:ext cx="8220075" cy="994306"/>
          </a:xfrm>
        </p:spPr>
        <p:txBody>
          <a:bodyPr/>
          <a:lstStyle/>
          <a:p>
            <a:r>
              <a:rPr lang="en-GB" dirty="0">
                <a:solidFill>
                  <a:srgbClr val="689428"/>
                </a:solidFill>
              </a:rPr>
              <a:t>Ant</a:t>
            </a:r>
            <a:endParaRPr lang="en-GB" sz="3600" dirty="0">
              <a:solidFill>
                <a:srgbClr val="689428"/>
              </a:solidFill>
              <a:latin typeface="+mn-lt"/>
            </a:endParaRPr>
          </a:p>
        </p:txBody>
      </p:sp>
      <p:cxnSp>
        <p:nvCxnSpPr>
          <p:cNvPr id="8" name="Straight Connector 7">
            <a:extLst>
              <a:ext uri="{FF2B5EF4-FFF2-40B4-BE49-F238E27FC236}">
                <a16:creationId xmlns:a16="http://schemas.microsoft.com/office/drawing/2014/main" id="{0D9D18F1-B25C-71D1-827E-09B555B38CAA}"/>
              </a:ext>
            </a:extLst>
          </p:cNvPr>
          <p:cNvCxnSpPr>
            <a:cxnSpLocks/>
          </p:cNvCxnSpPr>
          <p:nvPr/>
        </p:nvCxnSpPr>
        <p:spPr>
          <a:xfrm>
            <a:off x="611188" y="1458335"/>
            <a:ext cx="7921623" cy="0"/>
          </a:xfrm>
          <a:prstGeom prst="line">
            <a:avLst/>
          </a:prstGeom>
          <a:ln w="44450" cap="rnd">
            <a:solidFill>
              <a:srgbClr val="F08215"/>
            </a:solidFill>
            <a:prstDash val="sysDot"/>
          </a:ln>
        </p:spPr>
        <p:style>
          <a:lnRef idx="1">
            <a:schemeClr val="accent1"/>
          </a:lnRef>
          <a:fillRef idx="0">
            <a:schemeClr val="accent1"/>
          </a:fillRef>
          <a:effectRef idx="0">
            <a:schemeClr val="accent1"/>
          </a:effectRef>
          <a:fontRef idx="minor">
            <a:schemeClr val="tx1"/>
          </a:fontRef>
        </p:style>
      </p:cxnSp>
      <p:sp>
        <p:nvSpPr>
          <p:cNvPr id="13" name="Text Box">
            <a:extLst>
              <a:ext uri="{FF2B5EF4-FFF2-40B4-BE49-F238E27FC236}">
                <a16:creationId xmlns:a16="http://schemas.microsoft.com/office/drawing/2014/main" id="{26F8E571-F8FB-ABA8-D98B-2B396288356B}"/>
              </a:ext>
            </a:extLst>
          </p:cNvPr>
          <p:cNvSpPr/>
          <p:nvPr/>
        </p:nvSpPr>
        <p:spPr>
          <a:xfrm>
            <a:off x="4995269" y="3791507"/>
            <a:ext cx="3216824" cy="1241151"/>
          </a:xfrm>
          <a:prstGeom prst="roundRect">
            <a:avLst/>
          </a:prstGeom>
          <a:solidFill>
            <a:schemeClr val="bg1"/>
          </a:solidFill>
          <a:ln w="28575">
            <a:solidFill>
              <a:srgbClr val="689428"/>
            </a:solidFill>
          </a:ln>
        </p:spPr>
        <p:style>
          <a:lnRef idx="2">
            <a:schemeClr val="accent1">
              <a:shade val="50000"/>
            </a:schemeClr>
          </a:lnRef>
          <a:fillRef idx="1">
            <a:schemeClr val="accent1"/>
          </a:fillRef>
          <a:effectRef idx="0">
            <a:schemeClr val="accent1"/>
          </a:effectRef>
          <a:fontRef idx="minor">
            <a:schemeClr val="lt1"/>
          </a:fontRef>
        </p:style>
        <p:txBody>
          <a:bodyPr wrap="square" lIns="1260000" tIns="144000" rIns="144000" bIns="144000" rtlCol="0" anchor="ctr">
            <a:spAutoFit/>
          </a:bodyPr>
          <a:lstStyle/>
          <a:p>
            <a:r>
              <a:rPr lang="en-GB" dirty="0">
                <a:solidFill>
                  <a:schemeClr val="tx1"/>
                </a:solidFill>
              </a:rPr>
              <a:t>An ant can lift </a:t>
            </a:r>
          </a:p>
          <a:p>
            <a:r>
              <a:rPr lang="en-GB" dirty="0">
                <a:solidFill>
                  <a:schemeClr val="tx1"/>
                </a:solidFill>
              </a:rPr>
              <a:t>20 times its own body weight.</a:t>
            </a:r>
          </a:p>
        </p:txBody>
      </p:sp>
      <p:sp>
        <p:nvSpPr>
          <p:cNvPr id="10" name="Oval 9">
            <a:extLst>
              <a:ext uri="{FF2B5EF4-FFF2-40B4-BE49-F238E27FC236}">
                <a16:creationId xmlns:a16="http://schemas.microsoft.com/office/drawing/2014/main" id="{F6CDCECA-7C0E-0268-5FB9-8CD75F17B808}"/>
              </a:ext>
            </a:extLst>
          </p:cNvPr>
          <p:cNvSpPr/>
          <p:nvPr/>
        </p:nvSpPr>
        <p:spPr>
          <a:xfrm>
            <a:off x="2963105" y="2310019"/>
            <a:ext cx="3087444" cy="3087444"/>
          </a:xfrm>
          <a:prstGeom prst="ellipse">
            <a:avLst/>
          </a:prstGeom>
          <a:solidFill>
            <a:srgbClr val="CFE0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Shape&#10;&#10;Description automatically generated">
            <a:extLst>
              <a:ext uri="{FF2B5EF4-FFF2-40B4-BE49-F238E27FC236}">
                <a16:creationId xmlns:a16="http://schemas.microsoft.com/office/drawing/2014/main" id="{854FC8B4-E93C-2840-01E3-BF930A1C51C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23239" y="2452641"/>
            <a:ext cx="3167175" cy="2696696"/>
          </a:xfrm>
          <a:prstGeom prst="rect">
            <a:avLst/>
          </a:prstGeom>
        </p:spPr>
      </p:pic>
    </p:spTree>
    <p:extLst>
      <p:ext uri="{BB962C8B-B14F-4D97-AF65-F5344CB8AC3E}">
        <p14:creationId xmlns:p14="http://schemas.microsoft.com/office/powerpoint/2010/main" val="2379797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1000"/>
                                        <p:tgtEl>
                                          <p:spTgt spid="3"/>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right)">
                                      <p:cBhvr>
                                        <p:cTn id="11" dur="1000"/>
                                        <p:tgtEl>
                                          <p:spTgt spid="1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1000"/>
                                        <p:tgtEl>
                                          <p:spTgt spid="12"/>
                                        </p:tgtEl>
                                      </p:cBhvr>
                                    </p:animEffect>
                                  </p:childTnLst>
                                </p:cTn>
                              </p:par>
                            </p:childTnLst>
                          </p:cTn>
                        </p:par>
                        <p:par>
                          <p:cTn id="16" fill="hold">
                            <p:stCondLst>
                              <p:cond delay="3000"/>
                            </p:stCondLst>
                            <p:childTnLst>
                              <p:par>
                                <p:cTn id="17" presetID="22" presetClass="entr" presetSubtype="8"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left)">
                                      <p:cBhvr>
                                        <p:cTn id="19"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2" grpId="0" animBg="1"/>
      <p:bldP spid="3"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9F89919B-361F-902D-96B5-35E678021A96}"/>
              </a:ext>
            </a:extLst>
          </p:cNvPr>
          <p:cNvSpPr/>
          <p:nvPr/>
        </p:nvSpPr>
        <p:spPr>
          <a:xfrm>
            <a:off x="3115505" y="2462419"/>
            <a:ext cx="3087444" cy="3087444"/>
          </a:xfrm>
          <a:prstGeom prst="ellipse">
            <a:avLst/>
          </a:prstGeom>
          <a:solidFill>
            <a:schemeClr val="bg1"/>
          </a:solidFill>
          <a:ln w="44450" cap="rnd">
            <a:solidFill>
              <a:srgbClr val="F0821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a:extLst>
              <a:ext uri="{FF2B5EF4-FFF2-40B4-BE49-F238E27FC236}">
                <a16:creationId xmlns:a16="http://schemas.microsoft.com/office/drawing/2014/main" id="{7678E278-D6E3-24F7-A9D0-1978A8D66ABD}"/>
              </a:ext>
            </a:extLst>
          </p:cNvPr>
          <p:cNvSpPr/>
          <p:nvPr/>
        </p:nvSpPr>
        <p:spPr>
          <a:xfrm>
            <a:off x="755649" y="4754527"/>
            <a:ext cx="3262736" cy="934684"/>
          </a:xfrm>
          <a:prstGeom prst="roundRect">
            <a:avLst/>
          </a:prstGeom>
          <a:solidFill>
            <a:schemeClr val="bg1"/>
          </a:solidFill>
          <a:ln w="28575">
            <a:solidFill>
              <a:srgbClr val="689428"/>
            </a:solid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144000" bIns="144000" rtlCol="0" anchor="ctr">
            <a:spAutoFit/>
          </a:bodyPr>
          <a:lstStyle/>
          <a:p>
            <a:r>
              <a:rPr lang="en-GB" dirty="0">
                <a:solidFill>
                  <a:schemeClr val="tx1"/>
                </a:solidFill>
              </a:rPr>
              <a:t>The largest spider </a:t>
            </a:r>
          </a:p>
          <a:p>
            <a:r>
              <a:rPr lang="en-GB" dirty="0">
                <a:solidFill>
                  <a:schemeClr val="tx1"/>
                </a:solidFill>
              </a:rPr>
              <a:t>in the world is a tarantula.</a:t>
            </a:r>
          </a:p>
        </p:txBody>
      </p:sp>
      <p:sp>
        <p:nvSpPr>
          <p:cNvPr id="12" name="Text Box">
            <a:extLst>
              <a:ext uri="{FF2B5EF4-FFF2-40B4-BE49-F238E27FC236}">
                <a16:creationId xmlns:a16="http://schemas.microsoft.com/office/drawing/2014/main" id="{335431FF-2807-DD72-AFA1-11B36BC231E1}"/>
              </a:ext>
            </a:extLst>
          </p:cNvPr>
          <p:cNvSpPr/>
          <p:nvPr/>
        </p:nvSpPr>
        <p:spPr>
          <a:xfrm>
            <a:off x="4995269" y="1890280"/>
            <a:ext cx="3393080" cy="628217"/>
          </a:xfrm>
          <a:prstGeom prst="roundRect">
            <a:avLst/>
          </a:prstGeom>
          <a:solidFill>
            <a:schemeClr val="bg1"/>
          </a:solidFill>
          <a:ln w="28575">
            <a:solidFill>
              <a:srgbClr val="689428"/>
            </a:solid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144000" bIns="144000" rtlCol="0" anchor="ctr">
            <a:spAutoFit/>
          </a:bodyPr>
          <a:lstStyle/>
          <a:p>
            <a:pPr algn="ctr"/>
            <a:r>
              <a:rPr lang="en-GB" dirty="0">
                <a:solidFill>
                  <a:schemeClr val="tx1"/>
                </a:solidFill>
              </a:rPr>
              <a:t>Spiders are called arachnids.</a:t>
            </a:r>
          </a:p>
        </p:txBody>
      </p:sp>
      <p:sp>
        <p:nvSpPr>
          <p:cNvPr id="3" name="Text Box"/>
          <p:cNvSpPr/>
          <p:nvPr/>
        </p:nvSpPr>
        <p:spPr>
          <a:xfrm>
            <a:off x="1204226" y="2517268"/>
            <a:ext cx="3167174" cy="934684"/>
          </a:xfrm>
          <a:prstGeom prst="roundRect">
            <a:avLst/>
          </a:prstGeom>
          <a:solidFill>
            <a:schemeClr val="bg1"/>
          </a:solidFill>
          <a:ln w="28575">
            <a:solidFill>
              <a:srgbClr val="689428"/>
            </a:solid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144000" bIns="144000" rtlCol="0" anchor="ctr">
            <a:spAutoFit/>
          </a:bodyPr>
          <a:lstStyle/>
          <a:p>
            <a:r>
              <a:rPr lang="en-GB" dirty="0">
                <a:solidFill>
                  <a:schemeClr val="tx1"/>
                </a:solidFill>
              </a:rPr>
              <a:t>A spider has </a:t>
            </a:r>
            <a:br>
              <a:rPr lang="en-GB" dirty="0">
                <a:solidFill>
                  <a:schemeClr val="tx1"/>
                </a:solidFill>
              </a:rPr>
            </a:br>
            <a:r>
              <a:rPr lang="en-GB" dirty="0">
                <a:solidFill>
                  <a:schemeClr val="tx1"/>
                </a:solidFill>
              </a:rPr>
              <a:t>eight legs.</a:t>
            </a:r>
          </a:p>
        </p:txBody>
      </p:sp>
      <p:sp>
        <p:nvSpPr>
          <p:cNvPr id="21" name="Title"/>
          <p:cNvSpPr>
            <a:spLocks noGrp="1"/>
          </p:cNvSpPr>
          <p:nvPr>
            <p:ph type="title"/>
          </p:nvPr>
        </p:nvSpPr>
        <p:spPr>
          <a:xfrm>
            <a:off x="457198" y="464029"/>
            <a:ext cx="8220075" cy="994306"/>
          </a:xfrm>
        </p:spPr>
        <p:txBody>
          <a:bodyPr/>
          <a:lstStyle/>
          <a:p>
            <a:r>
              <a:rPr lang="en-GB" dirty="0">
                <a:solidFill>
                  <a:srgbClr val="689428"/>
                </a:solidFill>
              </a:rPr>
              <a:t>Spider</a:t>
            </a:r>
            <a:endParaRPr lang="en-GB" sz="3600" dirty="0">
              <a:solidFill>
                <a:srgbClr val="689428"/>
              </a:solidFill>
              <a:latin typeface="+mn-lt"/>
            </a:endParaRPr>
          </a:p>
        </p:txBody>
      </p:sp>
      <p:cxnSp>
        <p:nvCxnSpPr>
          <p:cNvPr id="8" name="Straight Connector 7">
            <a:extLst>
              <a:ext uri="{FF2B5EF4-FFF2-40B4-BE49-F238E27FC236}">
                <a16:creationId xmlns:a16="http://schemas.microsoft.com/office/drawing/2014/main" id="{0D9D18F1-B25C-71D1-827E-09B555B38CAA}"/>
              </a:ext>
            </a:extLst>
          </p:cNvPr>
          <p:cNvCxnSpPr>
            <a:cxnSpLocks/>
          </p:cNvCxnSpPr>
          <p:nvPr/>
        </p:nvCxnSpPr>
        <p:spPr>
          <a:xfrm>
            <a:off x="611188" y="1458335"/>
            <a:ext cx="7921623" cy="0"/>
          </a:xfrm>
          <a:prstGeom prst="line">
            <a:avLst/>
          </a:prstGeom>
          <a:ln w="44450" cap="rnd">
            <a:solidFill>
              <a:srgbClr val="F08215"/>
            </a:solidFill>
            <a:prstDash val="sysDot"/>
          </a:ln>
        </p:spPr>
        <p:style>
          <a:lnRef idx="1">
            <a:schemeClr val="accent1"/>
          </a:lnRef>
          <a:fillRef idx="0">
            <a:schemeClr val="accent1"/>
          </a:fillRef>
          <a:effectRef idx="0">
            <a:schemeClr val="accent1"/>
          </a:effectRef>
          <a:fontRef idx="minor">
            <a:schemeClr val="tx1"/>
          </a:fontRef>
        </p:style>
      </p:cxnSp>
      <p:sp>
        <p:nvSpPr>
          <p:cNvPr id="13" name="Text Box">
            <a:extLst>
              <a:ext uri="{FF2B5EF4-FFF2-40B4-BE49-F238E27FC236}">
                <a16:creationId xmlns:a16="http://schemas.microsoft.com/office/drawing/2014/main" id="{26F8E571-F8FB-ABA8-D98B-2B396288356B}"/>
              </a:ext>
            </a:extLst>
          </p:cNvPr>
          <p:cNvSpPr/>
          <p:nvPr/>
        </p:nvSpPr>
        <p:spPr>
          <a:xfrm>
            <a:off x="4895605" y="3834011"/>
            <a:ext cx="3262736" cy="1241151"/>
          </a:xfrm>
          <a:prstGeom prst="roundRect">
            <a:avLst/>
          </a:prstGeom>
          <a:solidFill>
            <a:schemeClr val="bg1"/>
          </a:solidFill>
          <a:ln w="28575">
            <a:solidFill>
              <a:srgbClr val="689428"/>
            </a:solidFill>
          </a:ln>
        </p:spPr>
        <p:style>
          <a:lnRef idx="2">
            <a:schemeClr val="accent1">
              <a:shade val="50000"/>
            </a:schemeClr>
          </a:lnRef>
          <a:fillRef idx="1">
            <a:schemeClr val="accent1"/>
          </a:fillRef>
          <a:effectRef idx="0">
            <a:schemeClr val="accent1"/>
          </a:effectRef>
          <a:fontRef idx="minor">
            <a:schemeClr val="lt1"/>
          </a:fontRef>
        </p:style>
        <p:txBody>
          <a:bodyPr wrap="square" lIns="1475999" tIns="144000" rIns="144000" bIns="144000" rtlCol="0" anchor="ctr">
            <a:spAutoFit/>
          </a:bodyPr>
          <a:lstStyle/>
          <a:p>
            <a:r>
              <a:rPr lang="en-GB" dirty="0">
                <a:solidFill>
                  <a:schemeClr val="tx1"/>
                </a:solidFill>
              </a:rPr>
              <a:t>They eat flies </a:t>
            </a:r>
          </a:p>
          <a:p>
            <a:r>
              <a:rPr lang="en-GB" dirty="0">
                <a:solidFill>
                  <a:schemeClr val="tx1"/>
                </a:solidFill>
              </a:rPr>
              <a:t>and other </a:t>
            </a:r>
          </a:p>
          <a:p>
            <a:r>
              <a:rPr lang="en-GB" dirty="0">
                <a:solidFill>
                  <a:schemeClr val="tx1"/>
                </a:solidFill>
              </a:rPr>
              <a:t>small insects.</a:t>
            </a:r>
          </a:p>
        </p:txBody>
      </p:sp>
      <p:sp>
        <p:nvSpPr>
          <p:cNvPr id="10" name="Oval 9">
            <a:extLst>
              <a:ext uri="{FF2B5EF4-FFF2-40B4-BE49-F238E27FC236}">
                <a16:creationId xmlns:a16="http://schemas.microsoft.com/office/drawing/2014/main" id="{F6CDCECA-7C0E-0268-5FB9-8CD75F17B808}"/>
              </a:ext>
            </a:extLst>
          </p:cNvPr>
          <p:cNvSpPr/>
          <p:nvPr/>
        </p:nvSpPr>
        <p:spPr>
          <a:xfrm>
            <a:off x="2963105" y="2310019"/>
            <a:ext cx="3087444" cy="3087444"/>
          </a:xfrm>
          <a:prstGeom prst="ellipse">
            <a:avLst/>
          </a:prstGeom>
          <a:solidFill>
            <a:srgbClr val="CFE0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gear&#10;&#10;Description automatically generated">
            <a:extLst>
              <a:ext uri="{FF2B5EF4-FFF2-40B4-BE49-F238E27FC236}">
                <a16:creationId xmlns:a16="http://schemas.microsoft.com/office/drawing/2014/main" id="{45858892-35E4-7A6F-F4DC-F8323FF806A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639080" y="2760910"/>
            <a:ext cx="3735493" cy="2185661"/>
          </a:xfrm>
          <a:prstGeom prst="rect">
            <a:avLst/>
          </a:prstGeom>
        </p:spPr>
      </p:pic>
    </p:spTree>
    <p:extLst>
      <p:ext uri="{BB962C8B-B14F-4D97-AF65-F5344CB8AC3E}">
        <p14:creationId xmlns:p14="http://schemas.microsoft.com/office/powerpoint/2010/main" val="1906549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1000"/>
                                        <p:tgtEl>
                                          <p:spTgt spid="3"/>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1000"/>
                                        <p:tgtEl>
                                          <p:spTgt spid="12"/>
                                        </p:tgtEl>
                                      </p:cBhvr>
                                    </p:animEffect>
                                  </p:childTnLst>
                                </p:cTn>
                              </p:par>
                            </p:childTnLst>
                          </p:cTn>
                        </p:par>
                        <p:par>
                          <p:cTn id="12" fill="hold">
                            <p:stCondLst>
                              <p:cond delay="2000"/>
                            </p:stCondLst>
                            <p:childTnLst>
                              <p:par>
                                <p:cTn id="13" presetID="22" presetClass="entr" presetSubtype="2"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right)">
                                      <p:cBhvr>
                                        <p:cTn id="15" dur="1000"/>
                                        <p:tgtEl>
                                          <p:spTgt spid="14"/>
                                        </p:tgtEl>
                                      </p:cBhvr>
                                    </p:animEffect>
                                  </p:childTnLst>
                                </p:cTn>
                              </p:par>
                            </p:childTnLst>
                          </p:cTn>
                        </p:par>
                        <p:par>
                          <p:cTn id="16" fill="hold">
                            <p:stCondLst>
                              <p:cond delay="3000"/>
                            </p:stCondLst>
                            <p:childTnLst>
                              <p:par>
                                <p:cTn id="17" presetID="22" presetClass="entr" presetSubtype="8"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left)">
                                      <p:cBhvr>
                                        <p:cTn id="19"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2" grpId="0" animBg="1"/>
      <p:bldP spid="3"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9F89919B-361F-902D-96B5-35E678021A96}"/>
              </a:ext>
            </a:extLst>
          </p:cNvPr>
          <p:cNvSpPr/>
          <p:nvPr/>
        </p:nvSpPr>
        <p:spPr>
          <a:xfrm>
            <a:off x="3115505" y="2462419"/>
            <a:ext cx="3087444" cy="3087444"/>
          </a:xfrm>
          <a:prstGeom prst="ellipse">
            <a:avLst/>
          </a:prstGeom>
          <a:solidFill>
            <a:schemeClr val="bg1"/>
          </a:solidFill>
          <a:ln w="44450" cap="rnd">
            <a:solidFill>
              <a:srgbClr val="F0821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a:extLst>
              <a:ext uri="{FF2B5EF4-FFF2-40B4-BE49-F238E27FC236}">
                <a16:creationId xmlns:a16="http://schemas.microsoft.com/office/drawing/2014/main" id="{7678E278-D6E3-24F7-A9D0-1978A8D66ABD}"/>
              </a:ext>
            </a:extLst>
          </p:cNvPr>
          <p:cNvSpPr/>
          <p:nvPr/>
        </p:nvSpPr>
        <p:spPr>
          <a:xfrm>
            <a:off x="1198223" y="2494316"/>
            <a:ext cx="3262736" cy="934684"/>
          </a:xfrm>
          <a:prstGeom prst="roundRect">
            <a:avLst/>
          </a:prstGeom>
          <a:solidFill>
            <a:schemeClr val="bg1"/>
          </a:solidFill>
          <a:ln w="28575">
            <a:solidFill>
              <a:srgbClr val="689428"/>
            </a:solid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144000" bIns="144000" rtlCol="0" anchor="ctr">
            <a:spAutoFit/>
          </a:bodyPr>
          <a:lstStyle/>
          <a:p>
            <a:r>
              <a:rPr lang="en-GB" dirty="0">
                <a:solidFill>
                  <a:schemeClr val="tx1"/>
                </a:solidFill>
              </a:rPr>
              <a:t>Their home is </a:t>
            </a:r>
          </a:p>
          <a:p>
            <a:r>
              <a:rPr lang="en-GB" dirty="0">
                <a:solidFill>
                  <a:schemeClr val="tx1"/>
                </a:solidFill>
              </a:rPr>
              <a:t>called a hive.</a:t>
            </a:r>
          </a:p>
        </p:txBody>
      </p:sp>
      <p:sp>
        <p:nvSpPr>
          <p:cNvPr id="12" name="Text Box">
            <a:extLst>
              <a:ext uri="{FF2B5EF4-FFF2-40B4-BE49-F238E27FC236}">
                <a16:creationId xmlns:a16="http://schemas.microsoft.com/office/drawing/2014/main" id="{335431FF-2807-DD72-AFA1-11B36BC231E1}"/>
              </a:ext>
            </a:extLst>
          </p:cNvPr>
          <p:cNvSpPr/>
          <p:nvPr/>
        </p:nvSpPr>
        <p:spPr>
          <a:xfrm>
            <a:off x="4932381" y="1946066"/>
            <a:ext cx="3087445" cy="628217"/>
          </a:xfrm>
          <a:prstGeom prst="roundRect">
            <a:avLst/>
          </a:prstGeom>
          <a:solidFill>
            <a:schemeClr val="bg1"/>
          </a:solidFill>
          <a:ln w="28575">
            <a:solidFill>
              <a:srgbClr val="689428"/>
            </a:solid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144000" bIns="144000" rtlCol="0" anchor="ctr">
            <a:spAutoFit/>
          </a:bodyPr>
          <a:lstStyle/>
          <a:p>
            <a:pPr algn="ctr"/>
            <a:r>
              <a:rPr lang="en-GB" dirty="0">
                <a:solidFill>
                  <a:schemeClr val="tx1"/>
                </a:solidFill>
              </a:rPr>
              <a:t>   Bees are flying insects.</a:t>
            </a:r>
          </a:p>
        </p:txBody>
      </p:sp>
      <p:sp>
        <p:nvSpPr>
          <p:cNvPr id="3" name="Text Box"/>
          <p:cNvSpPr/>
          <p:nvPr/>
        </p:nvSpPr>
        <p:spPr>
          <a:xfrm>
            <a:off x="755649" y="4519968"/>
            <a:ext cx="3167174" cy="1241151"/>
          </a:xfrm>
          <a:prstGeom prst="roundRect">
            <a:avLst/>
          </a:prstGeom>
          <a:solidFill>
            <a:schemeClr val="bg1"/>
          </a:solidFill>
          <a:ln w="28575">
            <a:solidFill>
              <a:srgbClr val="689428"/>
            </a:solid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144000" bIns="144000" rtlCol="0" anchor="ctr">
            <a:spAutoFit/>
          </a:bodyPr>
          <a:lstStyle/>
          <a:p>
            <a:r>
              <a:rPr lang="en-GB" dirty="0">
                <a:solidFill>
                  <a:schemeClr val="tx1"/>
                </a:solidFill>
              </a:rPr>
              <a:t>Bees mainly eat the </a:t>
            </a:r>
          </a:p>
          <a:p>
            <a:r>
              <a:rPr lang="en-GB" dirty="0">
                <a:solidFill>
                  <a:schemeClr val="tx1"/>
                </a:solidFill>
              </a:rPr>
              <a:t>nectar and pollen from flowers to make honey.</a:t>
            </a:r>
          </a:p>
        </p:txBody>
      </p:sp>
      <p:sp>
        <p:nvSpPr>
          <p:cNvPr id="21" name="Title"/>
          <p:cNvSpPr>
            <a:spLocks noGrp="1"/>
          </p:cNvSpPr>
          <p:nvPr>
            <p:ph type="title"/>
          </p:nvPr>
        </p:nvSpPr>
        <p:spPr>
          <a:xfrm>
            <a:off x="457198" y="464029"/>
            <a:ext cx="8220075" cy="994306"/>
          </a:xfrm>
        </p:spPr>
        <p:txBody>
          <a:bodyPr/>
          <a:lstStyle/>
          <a:p>
            <a:r>
              <a:rPr lang="en-GB" dirty="0">
                <a:solidFill>
                  <a:srgbClr val="689428"/>
                </a:solidFill>
              </a:rPr>
              <a:t>Bee</a:t>
            </a:r>
            <a:endParaRPr lang="en-GB" sz="3600" dirty="0">
              <a:solidFill>
                <a:srgbClr val="689428"/>
              </a:solidFill>
              <a:latin typeface="+mn-lt"/>
            </a:endParaRPr>
          </a:p>
        </p:txBody>
      </p:sp>
      <p:cxnSp>
        <p:nvCxnSpPr>
          <p:cNvPr id="8" name="Straight Connector 7">
            <a:extLst>
              <a:ext uri="{FF2B5EF4-FFF2-40B4-BE49-F238E27FC236}">
                <a16:creationId xmlns:a16="http://schemas.microsoft.com/office/drawing/2014/main" id="{0D9D18F1-B25C-71D1-827E-09B555B38CAA}"/>
              </a:ext>
            </a:extLst>
          </p:cNvPr>
          <p:cNvCxnSpPr>
            <a:cxnSpLocks/>
          </p:cNvCxnSpPr>
          <p:nvPr/>
        </p:nvCxnSpPr>
        <p:spPr>
          <a:xfrm>
            <a:off x="611188" y="1458335"/>
            <a:ext cx="7921623" cy="0"/>
          </a:xfrm>
          <a:prstGeom prst="line">
            <a:avLst/>
          </a:prstGeom>
          <a:ln w="44450" cap="rnd">
            <a:solidFill>
              <a:srgbClr val="F08215"/>
            </a:solidFill>
            <a:prstDash val="sysDot"/>
          </a:ln>
        </p:spPr>
        <p:style>
          <a:lnRef idx="1">
            <a:schemeClr val="accent1"/>
          </a:lnRef>
          <a:fillRef idx="0">
            <a:schemeClr val="accent1"/>
          </a:fillRef>
          <a:effectRef idx="0">
            <a:schemeClr val="accent1"/>
          </a:effectRef>
          <a:fontRef idx="minor">
            <a:schemeClr val="tx1"/>
          </a:fontRef>
        </p:style>
      </p:cxnSp>
      <p:sp>
        <p:nvSpPr>
          <p:cNvPr id="13" name="Text Box">
            <a:extLst>
              <a:ext uri="{FF2B5EF4-FFF2-40B4-BE49-F238E27FC236}">
                <a16:creationId xmlns:a16="http://schemas.microsoft.com/office/drawing/2014/main" id="{26F8E571-F8FB-ABA8-D98B-2B396288356B}"/>
              </a:ext>
            </a:extLst>
          </p:cNvPr>
          <p:cNvSpPr/>
          <p:nvPr/>
        </p:nvSpPr>
        <p:spPr>
          <a:xfrm>
            <a:off x="4995269" y="3611937"/>
            <a:ext cx="3393080" cy="1241151"/>
          </a:xfrm>
          <a:prstGeom prst="roundRect">
            <a:avLst/>
          </a:prstGeom>
          <a:solidFill>
            <a:schemeClr val="bg1"/>
          </a:solidFill>
          <a:ln w="28575">
            <a:solidFill>
              <a:srgbClr val="689428"/>
            </a:solidFill>
          </a:ln>
        </p:spPr>
        <p:style>
          <a:lnRef idx="2">
            <a:schemeClr val="accent1">
              <a:shade val="50000"/>
            </a:schemeClr>
          </a:lnRef>
          <a:fillRef idx="1">
            <a:schemeClr val="accent1"/>
          </a:fillRef>
          <a:effectRef idx="0">
            <a:schemeClr val="accent1"/>
          </a:effectRef>
          <a:fontRef idx="minor">
            <a:schemeClr val="lt1"/>
          </a:fontRef>
        </p:style>
        <p:txBody>
          <a:bodyPr wrap="square" lIns="1224000" tIns="144000" rIns="144000" bIns="144000" rtlCol="0" anchor="ctr">
            <a:spAutoFit/>
          </a:bodyPr>
          <a:lstStyle/>
          <a:p>
            <a:r>
              <a:rPr lang="en-GB" dirty="0">
                <a:solidFill>
                  <a:schemeClr val="tx1"/>
                </a:solidFill>
              </a:rPr>
              <a:t>  Bees have yellow</a:t>
            </a:r>
          </a:p>
          <a:p>
            <a:r>
              <a:rPr lang="en-GB" dirty="0">
                <a:solidFill>
                  <a:schemeClr val="tx1"/>
                </a:solidFill>
              </a:rPr>
              <a:t> and black striped bodies. </a:t>
            </a:r>
          </a:p>
        </p:txBody>
      </p:sp>
      <p:sp>
        <p:nvSpPr>
          <p:cNvPr id="10" name="Oval 9">
            <a:extLst>
              <a:ext uri="{FF2B5EF4-FFF2-40B4-BE49-F238E27FC236}">
                <a16:creationId xmlns:a16="http://schemas.microsoft.com/office/drawing/2014/main" id="{F6CDCECA-7C0E-0268-5FB9-8CD75F17B808}"/>
              </a:ext>
            </a:extLst>
          </p:cNvPr>
          <p:cNvSpPr/>
          <p:nvPr/>
        </p:nvSpPr>
        <p:spPr>
          <a:xfrm>
            <a:off x="2963105" y="2310019"/>
            <a:ext cx="3087444" cy="3087444"/>
          </a:xfrm>
          <a:prstGeom prst="ellipse">
            <a:avLst/>
          </a:prstGeom>
          <a:solidFill>
            <a:srgbClr val="CFE0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text, vector graphics&#10;&#10;Description automatically generated">
            <a:extLst>
              <a:ext uri="{FF2B5EF4-FFF2-40B4-BE49-F238E27FC236}">
                <a16:creationId xmlns:a16="http://schemas.microsoft.com/office/drawing/2014/main" id="{FEA230F4-7761-B2F0-3B4B-6988E07A860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271362" y="2651638"/>
            <a:ext cx="2470930" cy="2387316"/>
          </a:xfrm>
          <a:prstGeom prst="rect">
            <a:avLst/>
          </a:prstGeom>
        </p:spPr>
      </p:pic>
    </p:spTree>
    <p:extLst>
      <p:ext uri="{BB962C8B-B14F-4D97-AF65-F5344CB8AC3E}">
        <p14:creationId xmlns:p14="http://schemas.microsoft.com/office/powerpoint/2010/main" val="1887764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1000"/>
                                        <p:tgtEl>
                                          <p:spTgt spid="1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right)">
                                      <p:cBhvr>
                                        <p:cTn id="11" dur="1000"/>
                                        <p:tgtEl>
                                          <p:spTgt spid="14"/>
                                        </p:tgtEl>
                                      </p:cBhvr>
                                    </p:animEffect>
                                  </p:childTnLst>
                                </p:cTn>
                              </p:par>
                            </p:childTnLst>
                          </p:cTn>
                        </p:par>
                        <p:par>
                          <p:cTn id="12" fill="hold">
                            <p:stCondLst>
                              <p:cond delay="2000"/>
                            </p:stCondLst>
                            <p:childTnLst>
                              <p:par>
                                <p:cTn id="13" presetID="22" presetClass="entr" presetSubtype="2"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right)">
                                      <p:cBhvr>
                                        <p:cTn id="15" dur="1000"/>
                                        <p:tgtEl>
                                          <p:spTgt spid="3"/>
                                        </p:tgtEl>
                                      </p:cBhvr>
                                    </p:animEffect>
                                  </p:childTnLst>
                                </p:cTn>
                              </p:par>
                            </p:childTnLst>
                          </p:cTn>
                        </p:par>
                        <p:par>
                          <p:cTn id="16" fill="hold">
                            <p:stCondLst>
                              <p:cond delay="3000"/>
                            </p:stCondLst>
                            <p:childTnLst>
                              <p:par>
                                <p:cTn id="17" presetID="22" presetClass="entr" presetSubtype="8"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left)">
                                      <p:cBhvr>
                                        <p:cTn id="19"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2" grpId="0" animBg="1"/>
      <p:bldP spid="3"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9F89919B-361F-902D-96B5-35E678021A96}"/>
              </a:ext>
            </a:extLst>
          </p:cNvPr>
          <p:cNvSpPr/>
          <p:nvPr/>
        </p:nvSpPr>
        <p:spPr>
          <a:xfrm>
            <a:off x="3115505" y="2462419"/>
            <a:ext cx="3087444" cy="3087444"/>
          </a:xfrm>
          <a:prstGeom prst="ellipse">
            <a:avLst/>
          </a:prstGeom>
          <a:solidFill>
            <a:schemeClr val="bg1"/>
          </a:solidFill>
          <a:ln w="44450" cap="rnd">
            <a:solidFill>
              <a:srgbClr val="F0821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a:extLst>
              <a:ext uri="{FF2B5EF4-FFF2-40B4-BE49-F238E27FC236}">
                <a16:creationId xmlns:a16="http://schemas.microsoft.com/office/drawing/2014/main" id="{7678E278-D6E3-24F7-A9D0-1978A8D66ABD}"/>
              </a:ext>
            </a:extLst>
          </p:cNvPr>
          <p:cNvSpPr/>
          <p:nvPr/>
        </p:nvSpPr>
        <p:spPr>
          <a:xfrm>
            <a:off x="755651" y="3126738"/>
            <a:ext cx="3262736" cy="2603779"/>
          </a:xfrm>
          <a:prstGeom prst="roundRect">
            <a:avLst>
              <a:gd name="adj" fmla="val 7946"/>
            </a:avLst>
          </a:prstGeom>
          <a:solidFill>
            <a:schemeClr val="bg1"/>
          </a:solidFill>
          <a:ln w="28575">
            <a:solidFill>
              <a:srgbClr val="689428"/>
            </a:solid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144000" bIns="144000" rtlCol="0" anchor="ctr">
            <a:spAutoFit/>
          </a:bodyPr>
          <a:lstStyle/>
          <a:p>
            <a:r>
              <a:rPr lang="en-GB" dirty="0">
                <a:solidFill>
                  <a:schemeClr val="tx1"/>
                </a:solidFill>
              </a:rPr>
              <a:t>There are four </a:t>
            </a:r>
          </a:p>
          <a:p>
            <a:r>
              <a:rPr lang="en-GB" dirty="0">
                <a:solidFill>
                  <a:schemeClr val="tx1"/>
                </a:solidFill>
              </a:rPr>
              <a:t>stages in the life </a:t>
            </a:r>
          </a:p>
          <a:p>
            <a:r>
              <a:rPr lang="en-GB" dirty="0">
                <a:solidFill>
                  <a:schemeClr val="tx1"/>
                </a:solidFill>
              </a:rPr>
              <a:t>cycle of a </a:t>
            </a:r>
            <a:br>
              <a:rPr lang="en-GB" dirty="0">
                <a:solidFill>
                  <a:schemeClr val="tx1"/>
                </a:solidFill>
              </a:rPr>
            </a:br>
            <a:r>
              <a:rPr lang="en-GB" dirty="0">
                <a:solidFill>
                  <a:schemeClr val="tx1"/>
                </a:solidFill>
              </a:rPr>
              <a:t>butterfly:</a:t>
            </a:r>
          </a:p>
          <a:p>
            <a:pPr marL="285750" indent="-285750">
              <a:buClr>
                <a:srgbClr val="F08215"/>
              </a:buClr>
              <a:buSzPct val="90000"/>
              <a:buFont typeface="Arial" panose="020B0604020202020204" pitchFamily="34" charset="0"/>
              <a:buChar char="•"/>
            </a:pPr>
            <a:r>
              <a:rPr lang="en-GB" dirty="0">
                <a:solidFill>
                  <a:schemeClr val="tx1"/>
                </a:solidFill>
              </a:rPr>
              <a:t>egg</a:t>
            </a:r>
          </a:p>
          <a:p>
            <a:pPr marL="285750" indent="-285750">
              <a:buClr>
                <a:srgbClr val="F08215"/>
              </a:buClr>
              <a:buSzPct val="90000"/>
              <a:buFont typeface="Arial" panose="020B0604020202020204" pitchFamily="34" charset="0"/>
              <a:buChar char="•"/>
            </a:pPr>
            <a:r>
              <a:rPr lang="en-GB" dirty="0">
                <a:solidFill>
                  <a:schemeClr val="tx1"/>
                </a:solidFill>
              </a:rPr>
              <a:t>caterpillar</a:t>
            </a:r>
          </a:p>
          <a:p>
            <a:pPr marL="285750" indent="-285750">
              <a:buClr>
                <a:srgbClr val="F08215"/>
              </a:buClr>
              <a:buSzPct val="90000"/>
              <a:buFont typeface="Arial" panose="020B0604020202020204" pitchFamily="34" charset="0"/>
              <a:buChar char="•"/>
            </a:pPr>
            <a:r>
              <a:rPr lang="en-GB" dirty="0">
                <a:solidFill>
                  <a:schemeClr val="tx1"/>
                </a:solidFill>
              </a:rPr>
              <a:t>chrysalis</a:t>
            </a:r>
          </a:p>
          <a:p>
            <a:pPr marL="285750" indent="-285750">
              <a:buClr>
                <a:srgbClr val="F08215"/>
              </a:buClr>
              <a:buSzPct val="90000"/>
              <a:buFont typeface="Arial" panose="020B0604020202020204" pitchFamily="34" charset="0"/>
              <a:buChar char="•"/>
            </a:pPr>
            <a:r>
              <a:rPr lang="en-GB" dirty="0">
                <a:solidFill>
                  <a:schemeClr val="tx1"/>
                </a:solidFill>
              </a:rPr>
              <a:t>butterfly</a:t>
            </a:r>
          </a:p>
        </p:txBody>
      </p:sp>
      <p:sp>
        <p:nvSpPr>
          <p:cNvPr id="12" name="Text Box">
            <a:extLst>
              <a:ext uri="{FF2B5EF4-FFF2-40B4-BE49-F238E27FC236}">
                <a16:creationId xmlns:a16="http://schemas.microsoft.com/office/drawing/2014/main" id="{335431FF-2807-DD72-AFA1-11B36BC231E1}"/>
              </a:ext>
            </a:extLst>
          </p:cNvPr>
          <p:cNvSpPr/>
          <p:nvPr/>
        </p:nvSpPr>
        <p:spPr>
          <a:xfrm>
            <a:off x="4995269" y="3660297"/>
            <a:ext cx="3393080" cy="934684"/>
          </a:xfrm>
          <a:prstGeom prst="roundRect">
            <a:avLst/>
          </a:prstGeom>
          <a:solidFill>
            <a:schemeClr val="bg1"/>
          </a:solidFill>
          <a:ln w="28575">
            <a:solidFill>
              <a:srgbClr val="689428"/>
            </a:solidFill>
          </a:ln>
        </p:spPr>
        <p:style>
          <a:lnRef idx="2">
            <a:schemeClr val="accent1">
              <a:shade val="50000"/>
            </a:schemeClr>
          </a:lnRef>
          <a:fillRef idx="1">
            <a:schemeClr val="accent1"/>
          </a:fillRef>
          <a:effectRef idx="0">
            <a:schemeClr val="accent1"/>
          </a:effectRef>
          <a:fontRef idx="minor">
            <a:schemeClr val="lt1"/>
          </a:fontRef>
        </p:style>
        <p:txBody>
          <a:bodyPr wrap="square" lIns="1188000" tIns="144000" rIns="144000" bIns="144000" rtlCol="0" anchor="ctr">
            <a:spAutoFit/>
          </a:bodyPr>
          <a:lstStyle/>
          <a:p>
            <a:r>
              <a:rPr lang="en-GB" dirty="0">
                <a:solidFill>
                  <a:schemeClr val="tx1"/>
                </a:solidFill>
              </a:rPr>
              <a:t>A butterfly uses its </a:t>
            </a:r>
          </a:p>
          <a:p>
            <a:r>
              <a:rPr lang="en-GB" dirty="0">
                <a:solidFill>
                  <a:schemeClr val="tx1"/>
                </a:solidFill>
              </a:rPr>
              <a:t>front feet to taste.</a:t>
            </a:r>
          </a:p>
        </p:txBody>
      </p:sp>
      <p:sp>
        <p:nvSpPr>
          <p:cNvPr id="3" name="Text Box"/>
          <p:cNvSpPr/>
          <p:nvPr/>
        </p:nvSpPr>
        <p:spPr>
          <a:xfrm>
            <a:off x="5221175" y="2025283"/>
            <a:ext cx="3167174" cy="628217"/>
          </a:xfrm>
          <a:prstGeom prst="roundRect">
            <a:avLst/>
          </a:prstGeom>
          <a:solidFill>
            <a:schemeClr val="bg1"/>
          </a:solidFill>
          <a:ln w="28575">
            <a:solidFill>
              <a:srgbClr val="689428"/>
            </a:solid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144000" bIns="144000" rtlCol="0" anchor="ctr">
            <a:spAutoFit/>
          </a:bodyPr>
          <a:lstStyle/>
          <a:p>
            <a:pPr algn="ctr"/>
            <a:r>
              <a:rPr lang="en-GB" dirty="0">
                <a:solidFill>
                  <a:schemeClr val="tx1"/>
                </a:solidFill>
              </a:rPr>
              <a:t>They have four wings.</a:t>
            </a:r>
          </a:p>
        </p:txBody>
      </p:sp>
      <p:sp>
        <p:nvSpPr>
          <p:cNvPr id="21" name="Title"/>
          <p:cNvSpPr>
            <a:spLocks noGrp="1"/>
          </p:cNvSpPr>
          <p:nvPr>
            <p:ph type="title"/>
          </p:nvPr>
        </p:nvSpPr>
        <p:spPr>
          <a:xfrm>
            <a:off x="457198" y="464029"/>
            <a:ext cx="8220075" cy="994306"/>
          </a:xfrm>
        </p:spPr>
        <p:txBody>
          <a:bodyPr/>
          <a:lstStyle/>
          <a:p>
            <a:r>
              <a:rPr lang="en-GB" dirty="0">
                <a:solidFill>
                  <a:srgbClr val="689428"/>
                </a:solidFill>
              </a:rPr>
              <a:t>Butterfly</a:t>
            </a:r>
            <a:endParaRPr lang="en-GB" sz="3600" dirty="0">
              <a:solidFill>
                <a:srgbClr val="689428"/>
              </a:solidFill>
              <a:latin typeface="+mn-lt"/>
            </a:endParaRPr>
          </a:p>
        </p:txBody>
      </p:sp>
      <p:cxnSp>
        <p:nvCxnSpPr>
          <p:cNvPr id="8" name="Straight Connector 7">
            <a:extLst>
              <a:ext uri="{FF2B5EF4-FFF2-40B4-BE49-F238E27FC236}">
                <a16:creationId xmlns:a16="http://schemas.microsoft.com/office/drawing/2014/main" id="{0D9D18F1-B25C-71D1-827E-09B555B38CAA}"/>
              </a:ext>
            </a:extLst>
          </p:cNvPr>
          <p:cNvCxnSpPr>
            <a:cxnSpLocks/>
          </p:cNvCxnSpPr>
          <p:nvPr/>
        </p:nvCxnSpPr>
        <p:spPr>
          <a:xfrm>
            <a:off x="611188" y="1458335"/>
            <a:ext cx="7921623" cy="0"/>
          </a:xfrm>
          <a:prstGeom prst="line">
            <a:avLst/>
          </a:prstGeom>
          <a:ln w="44450" cap="rnd">
            <a:solidFill>
              <a:srgbClr val="F08215"/>
            </a:solidFill>
            <a:prstDash val="sysDot"/>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F6CDCECA-7C0E-0268-5FB9-8CD75F17B808}"/>
              </a:ext>
            </a:extLst>
          </p:cNvPr>
          <p:cNvSpPr/>
          <p:nvPr/>
        </p:nvSpPr>
        <p:spPr>
          <a:xfrm>
            <a:off x="2963105" y="2310019"/>
            <a:ext cx="3087444" cy="3087444"/>
          </a:xfrm>
          <a:prstGeom prst="ellipse">
            <a:avLst/>
          </a:prstGeom>
          <a:solidFill>
            <a:srgbClr val="CFE0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window&#10;&#10;Description automatically generated">
            <a:extLst>
              <a:ext uri="{FF2B5EF4-FFF2-40B4-BE49-F238E27FC236}">
                <a16:creationId xmlns:a16="http://schemas.microsoft.com/office/drawing/2014/main" id="{74540869-9CF3-B2EA-F3A4-98EBE58B728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129156" y="2599148"/>
            <a:ext cx="2755345" cy="2480534"/>
          </a:xfrm>
          <a:prstGeom prst="rect">
            <a:avLst/>
          </a:prstGeom>
        </p:spPr>
      </p:pic>
    </p:spTree>
    <p:extLst>
      <p:ext uri="{BB962C8B-B14F-4D97-AF65-F5344CB8AC3E}">
        <p14:creationId xmlns:p14="http://schemas.microsoft.com/office/powerpoint/2010/main" val="653856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1000"/>
                                        <p:tgtEl>
                                          <p:spTgt spid="12"/>
                                        </p:tgtEl>
                                      </p:cBhvr>
                                    </p:animEffect>
                                  </p:childTnLst>
                                </p:cTn>
                              </p:par>
                            </p:childTnLst>
                          </p:cTn>
                        </p:par>
                        <p:par>
                          <p:cTn id="12" fill="hold">
                            <p:stCondLst>
                              <p:cond delay="2000"/>
                            </p:stCondLst>
                            <p:childTnLst>
                              <p:par>
                                <p:cTn id="13" presetID="22" presetClass="entr" presetSubtype="2"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right)">
                                      <p:cBhvr>
                                        <p:cTn id="15"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2" grpId="0" animBg="1"/>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9F89919B-361F-902D-96B5-35E678021A96}"/>
              </a:ext>
            </a:extLst>
          </p:cNvPr>
          <p:cNvSpPr/>
          <p:nvPr/>
        </p:nvSpPr>
        <p:spPr>
          <a:xfrm>
            <a:off x="3115505" y="2462419"/>
            <a:ext cx="3087444" cy="3087444"/>
          </a:xfrm>
          <a:prstGeom prst="ellipse">
            <a:avLst/>
          </a:prstGeom>
          <a:solidFill>
            <a:schemeClr val="bg1"/>
          </a:solidFill>
          <a:ln w="44450" cap="rnd">
            <a:solidFill>
              <a:srgbClr val="F0821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a:extLst>
              <a:ext uri="{FF2B5EF4-FFF2-40B4-BE49-F238E27FC236}">
                <a16:creationId xmlns:a16="http://schemas.microsoft.com/office/drawing/2014/main" id="{7678E278-D6E3-24F7-A9D0-1978A8D66ABD}"/>
              </a:ext>
            </a:extLst>
          </p:cNvPr>
          <p:cNvSpPr/>
          <p:nvPr/>
        </p:nvSpPr>
        <p:spPr>
          <a:xfrm>
            <a:off x="1095553" y="2579961"/>
            <a:ext cx="3262736" cy="1241151"/>
          </a:xfrm>
          <a:prstGeom prst="roundRect">
            <a:avLst/>
          </a:prstGeom>
          <a:solidFill>
            <a:schemeClr val="bg1"/>
          </a:solidFill>
          <a:ln w="28575">
            <a:solidFill>
              <a:srgbClr val="689428"/>
            </a:solid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144000" bIns="144000" rtlCol="0" anchor="ctr">
            <a:spAutoFit/>
          </a:bodyPr>
          <a:lstStyle/>
          <a:p>
            <a:r>
              <a:rPr lang="en-GB" dirty="0">
                <a:solidFill>
                  <a:schemeClr val="tx1"/>
                </a:solidFill>
              </a:rPr>
              <a:t>They like eating </a:t>
            </a:r>
          </a:p>
          <a:p>
            <a:r>
              <a:rPr lang="en-GB" dirty="0">
                <a:solidFill>
                  <a:schemeClr val="tx1"/>
                </a:solidFill>
              </a:rPr>
              <a:t>rotten wood </a:t>
            </a:r>
          </a:p>
          <a:p>
            <a:r>
              <a:rPr lang="en-GB" dirty="0">
                <a:solidFill>
                  <a:schemeClr val="tx1"/>
                </a:solidFill>
              </a:rPr>
              <a:t>and grass.</a:t>
            </a:r>
          </a:p>
        </p:txBody>
      </p:sp>
      <p:sp>
        <p:nvSpPr>
          <p:cNvPr id="12" name="Text Box">
            <a:extLst>
              <a:ext uri="{FF2B5EF4-FFF2-40B4-BE49-F238E27FC236}">
                <a16:creationId xmlns:a16="http://schemas.microsoft.com/office/drawing/2014/main" id="{335431FF-2807-DD72-AFA1-11B36BC231E1}"/>
              </a:ext>
            </a:extLst>
          </p:cNvPr>
          <p:cNvSpPr/>
          <p:nvPr/>
        </p:nvSpPr>
        <p:spPr>
          <a:xfrm>
            <a:off x="4999967" y="1957789"/>
            <a:ext cx="3087444" cy="934684"/>
          </a:xfrm>
          <a:prstGeom prst="roundRect">
            <a:avLst/>
          </a:prstGeom>
          <a:solidFill>
            <a:schemeClr val="bg1"/>
          </a:solidFill>
          <a:ln w="28575">
            <a:solidFill>
              <a:srgbClr val="689428"/>
            </a:solid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144000" bIns="144000" rtlCol="0" anchor="ctr">
            <a:spAutoFit/>
          </a:bodyPr>
          <a:lstStyle/>
          <a:p>
            <a:pPr algn="ctr"/>
            <a:r>
              <a:rPr lang="en-GB" dirty="0">
                <a:solidFill>
                  <a:schemeClr val="tx1"/>
                </a:solidFill>
              </a:rPr>
              <a:t>Baby crane flies are </a:t>
            </a:r>
          </a:p>
          <a:p>
            <a:pPr algn="ctr"/>
            <a:r>
              <a:rPr lang="en-GB" dirty="0">
                <a:solidFill>
                  <a:schemeClr val="tx1"/>
                </a:solidFill>
              </a:rPr>
              <a:t>called larvae.</a:t>
            </a:r>
          </a:p>
        </p:txBody>
      </p:sp>
      <p:sp>
        <p:nvSpPr>
          <p:cNvPr id="3" name="Text Box"/>
          <p:cNvSpPr/>
          <p:nvPr/>
        </p:nvSpPr>
        <p:spPr>
          <a:xfrm>
            <a:off x="930105" y="4879923"/>
            <a:ext cx="3167174" cy="934684"/>
          </a:xfrm>
          <a:prstGeom prst="roundRect">
            <a:avLst/>
          </a:prstGeom>
          <a:solidFill>
            <a:schemeClr val="bg1"/>
          </a:solidFill>
          <a:ln w="28575">
            <a:solidFill>
              <a:srgbClr val="689428"/>
            </a:solid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144000" bIns="144000" rtlCol="0" anchor="ctr">
            <a:spAutoFit/>
          </a:bodyPr>
          <a:lstStyle/>
          <a:p>
            <a:r>
              <a:rPr lang="en-GB" dirty="0">
                <a:solidFill>
                  <a:schemeClr val="tx1"/>
                </a:solidFill>
              </a:rPr>
              <a:t>A crane fly is also </a:t>
            </a:r>
          </a:p>
          <a:p>
            <a:r>
              <a:rPr lang="en-GB" dirty="0">
                <a:solidFill>
                  <a:schemeClr val="tx1"/>
                </a:solidFill>
              </a:rPr>
              <a:t>called a daddy-long-legs.</a:t>
            </a:r>
          </a:p>
        </p:txBody>
      </p:sp>
      <p:sp>
        <p:nvSpPr>
          <p:cNvPr id="21" name="Title"/>
          <p:cNvSpPr>
            <a:spLocks noGrp="1"/>
          </p:cNvSpPr>
          <p:nvPr>
            <p:ph type="title"/>
          </p:nvPr>
        </p:nvSpPr>
        <p:spPr>
          <a:xfrm>
            <a:off x="457198" y="464029"/>
            <a:ext cx="8220075" cy="994306"/>
          </a:xfrm>
        </p:spPr>
        <p:txBody>
          <a:bodyPr/>
          <a:lstStyle/>
          <a:p>
            <a:r>
              <a:rPr lang="en-GB" dirty="0">
                <a:solidFill>
                  <a:srgbClr val="689428"/>
                </a:solidFill>
              </a:rPr>
              <a:t>Crane Fly</a:t>
            </a:r>
            <a:endParaRPr lang="en-GB" sz="3600" dirty="0">
              <a:solidFill>
                <a:srgbClr val="689428"/>
              </a:solidFill>
              <a:latin typeface="+mn-lt"/>
            </a:endParaRPr>
          </a:p>
        </p:txBody>
      </p:sp>
      <p:cxnSp>
        <p:nvCxnSpPr>
          <p:cNvPr id="8" name="Straight Connector 7">
            <a:extLst>
              <a:ext uri="{FF2B5EF4-FFF2-40B4-BE49-F238E27FC236}">
                <a16:creationId xmlns:a16="http://schemas.microsoft.com/office/drawing/2014/main" id="{0D9D18F1-B25C-71D1-827E-09B555B38CAA}"/>
              </a:ext>
            </a:extLst>
          </p:cNvPr>
          <p:cNvCxnSpPr>
            <a:cxnSpLocks/>
          </p:cNvCxnSpPr>
          <p:nvPr/>
        </p:nvCxnSpPr>
        <p:spPr>
          <a:xfrm>
            <a:off x="611188" y="1458335"/>
            <a:ext cx="7921623" cy="0"/>
          </a:xfrm>
          <a:prstGeom prst="line">
            <a:avLst/>
          </a:prstGeom>
          <a:ln w="44450" cap="rnd">
            <a:solidFill>
              <a:srgbClr val="F08215"/>
            </a:solidFill>
            <a:prstDash val="sysDot"/>
          </a:ln>
        </p:spPr>
        <p:style>
          <a:lnRef idx="1">
            <a:schemeClr val="accent1"/>
          </a:lnRef>
          <a:fillRef idx="0">
            <a:schemeClr val="accent1"/>
          </a:fillRef>
          <a:effectRef idx="0">
            <a:schemeClr val="accent1"/>
          </a:effectRef>
          <a:fontRef idx="minor">
            <a:schemeClr val="tx1"/>
          </a:fontRef>
        </p:style>
      </p:cxnSp>
      <p:sp>
        <p:nvSpPr>
          <p:cNvPr id="13" name="Text Box">
            <a:extLst>
              <a:ext uri="{FF2B5EF4-FFF2-40B4-BE49-F238E27FC236}">
                <a16:creationId xmlns:a16="http://schemas.microsoft.com/office/drawing/2014/main" id="{26F8E571-F8FB-ABA8-D98B-2B396288356B}"/>
              </a:ext>
            </a:extLst>
          </p:cNvPr>
          <p:cNvSpPr/>
          <p:nvPr/>
        </p:nvSpPr>
        <p:spPr>
          <a:xfrm>
            <a:off x="4995269" y="3694685"/>
            <a:ext cx="3218626" cy="1241151"/>
          </a:xfrm>
          <a:prstGeom prst="roundRect">
            <a:avLst/>
          </a:prstGeom>
          <a:solidFill>
            <a:schemeClr val="bg1"/>
          </a:solidFill>
          <a:ln w="28575">
            <a:solidFill>
              <a:srgbClr val="689428"/>
            </a:solidFill>
          </a:ln>
        </p:spPr>
        <p:style>
          <a:lnRef idx="2">
            <a:schemeClr val="accent1">
              <a:shade val="50000"/>
            </a:schemeClr>
          </a:lnRef>
          <a:fillRef idx="1">
            <a:schemeClr val="accent1"/>
          </a:fillRef>
          <a:effectRef idx="0">
            <a:schemeClr val="accent1"/>
          </a:effectRef>
          <a:fontRef idx="minor">
            <a:schemeClr val="lt1"/>
          </a:fontRef>
        </p:style>
        <p:txBody>
          <a:bodyPr wrap="square" lIns="1332000" tIns="144000" rIns="144000" bIns="144000" rtlCol="0" anchor="ctr">
            <a:spAutoFit/>
          </a:bodyPr>
          <a:lstStyle/>
          <a:p>
            <a:r>
              <a:rPr lang="en-GB" dirty="0">
                <a:solidFill>
                  <a:schemeClr val="tx1"/>
                </a:solidFill>
              </a:rPr>
              <a:t>A crane fly </a:t>
            </a:r>
          </a:p>
          <a:p>
            <a:r>
              <a:rPr lang="en-GB" dirty="0">
                <a:solidFill>
                  <a:schemeClr val="tx1"/>
                </a:solidFill>
              </a:rPr>
              <a:t>only lives for </a:t>
            </a:r>
          </a:p>
          <a:p>
            <a:r>
              <a:rPr lang="en-GB" dirty="0">
                <a:solidFill>
                  <a:schemeClr val="tx1"/>
                </a:solidFill>
              </a:rPr>
              <a:t>10-15 days.</a:t>
            </a:r>
          </a:p>
        </p:txBody>
      </p:sp>
      <p:sp>
        <p:nvSpPr>
          <p:cNvPr id="10" name="Oval 9">
            <a:extLst>
              <a:ext uri="{FF2B5EF4-FFF2-40B4-BE49-F238E27FC236}">
                <a16:creationId xmlns:a16="http://schemas.microsoft.com/office/drawing/2014/main" id="{F6CDCECA-7C0E-0268-5FB9-8CD75F17B808}"/>
              </a:ext>
            </a:extLst>
          </p:cNvPr>
          <p:cNvSpPr/>
          <p:nvPr/>
        </p:nvSpPr>
        <p:spPr>
          <a:xfrm>
            <a:off x="2963105" y="2310019"/>
            <a:ext cx="3087444" cy="3087444"/>
          </a:xfrm>
          <a:prstGeom prst="ellipse">
            <a:avLst/>
          </a:prstGeom>
          <a:solidFill>
            <a:srgbClr val="CFE0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lose-up of a bug&#10;&#10;Description automatically generated with medium confidence">
            <a:extLst>
              <a:ext uri="{FF2B5EF4-FFF2-40B4-BE49-F238E27FC236}">
                <a16:creationId xmlns:a16="http://schemas.microsoft.com/office/drawing/2014/main" id="{AA8C74A6-9416-DE86-59F6-58B71E85BEF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280953" y="2387843"/>
            <a:ext cx="2451747" cy="2931795"/>
          </a:xfrm>
          <a:prstGeom prst="rect">
            <a:avLst/>
          </a:prstGeom>
        </p:spPr>
      </p:pic>
    </p:spTree>
    <p:extLst>
      <p:ext uri="{BB962C8B-B14F-4D97-AF65-F5344CB8AC3E}">
        <p14:creationId xmlns:p14="http://schemas.microsoft.com/office/powerpoint/2010/main" val="108545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1000"/>
                                        <p:tgtEl>
                                          <p:spTgt spid="3"/>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1000"/>
                                        <p:tgtEl>
                                          <p:spTgt spid="12"/>
                                        </p:tgtEl>
                                      </p:cBhvr>
                                    </p:animEffect>
                                  </p:childTnLst>
                                </p:cTn>
                              </p:par>
                            </p:childTnLst>
                          </p:cTn>
                        </p:par>
                        <p:par>
                          <p:cTn id="12" fill="hold">
                            <p:stCondLst>
                              <p:cond delay="2000"/>
                            </p:stCondLst>
                            <p:childTnLst>
                              <p:par>
                                <p:cTn id="13" presetID="22" presetClass="entr" presetSubtype="2"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right)">
                                      <p:cBhvr>
                                        <p:cTn id="15" dur="1000"/>
                                        <p:tgtEl>
                                          <p:spTgt spid="14"/>
                                        </p:tgtEl>
                                      </p:cBhvr>
                                    </p:animEffect>
                                  </p:childTnLst>
                                </p:cTn>
                              </p:par>
                            </p:childTnLst>
                          </p:cTn>
                        </p:par>
                        <p:par>
                          <p:cTn id="16" fill="hold">
                            <p:stCondLst>
                              <p:cond delay="3000"/>
                            </p:stCondLst>
                            <p:childTnLst>
                              <p:par>
                                <p:cTn id="17" presetID="22" presetClass="entr" presetSubtype="8"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left)">
                                      <p:cBhvr>
                                        <p:cTn id="19"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2" grpId="0" animBg="1"/>
      <p:bldP spid="3"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9F89919B-361F-902D-96B5-35E678021A96}"/>
              </a:ext>
            </a:extLst>
          </p:cNvPr>
          <p:cNvSpPr/>
          <p:nvPr/>
        </p:nvSpPr>
        <p:spPr>
          <a:xfrm>
            <a:off x="3115505" y="2462419"/>
            <a:ext cx="3087444" cy="3087444"/>
          </a:xfrm>
          <a:prstGeom prst="ellipse">
            <a:avLst/>
          </a:prstGeom>
          <a:solidFill>
            <a:schemeClr val="bg1"/>
          </a:solidFill>
          <a:ln w="44450" cap="rnd">
            <a:solidFill>
              <a:srgbClr val="F0821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a:extLst>
              <a:ext uri="{FF2B5EF4-FFF2-40B4-BE49-F238E27FC236}">
                <a16:creationId xmlns:a16="http://schemas.microsoft.com/office/drawing/2014/main" id="{7678E278-D6E3-24F7-A9D0-1978A8D66ABD}"/>
              </a:ext>
            </a:extLst>
          </p:cNvPr>
          <p:cNvSpPr/>
          <p:nvPr/>
        </p:nvSpPr>
        <p:spPr>
          <a:xfrm>
            <a:off x="755649" y="4355671"/>
            <a:ext cx="3262736" cy="1547618"/>
          </a:xfrm>
          <a:prstGeom prst="roundRect">
            <a:avLst>
              <a:gd name="adj" fmla="val 11106"/>
            </a:avLst>
          </a:prstGeom>
          <a:solidFill>
            <a:schemeClr val="bg1"/>
          </a:solidFill>
          <a:ln w="28575">
            <a:solidFill>
              <a:srgbClr val="689428"/>
            </a:solid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144000" bIns="144000" rtlCol="0" anchor="ctr">
            <a:spAutoFit/>
          </a:bodyPr>
          <a:lstStyle/>
          <a:p>
            <a:r>
              <a:rPr lang="en-GB" dirty="0">
                <a:solidFill>
                  <a:schemeClr val="tx1"/>
                </a:solidFill>
              </a:rPr>
              <a:t>Worms can eat from </a:t>
            </a:r>
          </a:p>
          <a:p>
            <a:r>
              <a:rPr lang="en-GB" dirty="0">
                <a:solidFill>
                  <a:schemeClr val="tx1"/>
                </a:solidFill>
              </a:rPr>
              <a:t>half their weight to </a:t>
            </a:r>
          </a:p>
          <a:p>
            <a:r>
              <a:rPr lang="en-GB" dirty="0">
                <a:solidFill>
                  <a:schemeClr val="tx1"/>
                </a:solidFill>
              </a:rPr>
              <a:t>their full weight in food each day.</a:t>
            </a:r>
          </a:p>
        </p:txBody>
      </p:sp>
      <p:sp>
        <p:nvSpPr>
          <p:cNvPr id="12" name="Text Box">
            <a:extLst>
              <a:ext uri="{FF2B5EF4-FFF2-40B4-BE49-F238E27FC236}">
                <a16:creationId xmlns:a16="http://schemas.microsoft.com/office/drawing/2014/main" id="{335431FF-2807-DD72-AFA1-11B36BC231E1}"/>
              </a:ext>
            </a:extLst>
          </p:cNvPr>
          <p:cNvSpPr/>
          <p:nvPr/>
        </p:nvSpPr>
        <p:spPr>
          <a:xfrm>
            <a:off x="5221176" y="1980410"/>
            <a:ext cx="3167174" cy="934684"/>
          </a:xfrm>
          <a:prstGeom prst="roundRect">
            <a:avLst/>
          </a:prstGeom>
          <a:solidFill>
            <a:schemeClr val="bg1"/>
          </a:solidFill>
          <a:ln w="28575">
            <a:solidFill>
              <a:srgbClr val="689428"/>
            </a:solidFill>
          </a:ln>
        </p:spPr>
        <p:style>
          <a:lnRef idx="2">
            <a:schemeClr val="accent1">
              <a:shade val="50000"/>
            </a:schemeClr>
          </a:lnRef>
          <a:fillRef idx="1">
            <a:schemeClr val="accent1"/>
          </a:fillRef>
          <a:effectRef idx="0">
            <a:schemeClr val="accent1"/>
          </a:effectRef>
          <a:fontRef idx="minor">
            <a:schemeClr val="lt1"/>
          </a:fontRef>
        </p:style>
        <p:txBody>
          <a:bodyPr wrap="square" lIns="468000" tIns="144000" rIns="144000" bIns="144000" rtlCol="0" anchor="ctr">
            <a:spAutoFit/>
          </a:bodyPr>
          <a:lstStyle/>
          <a:p>
            <a:pPr algn="ctr"/>
            <a:r>
              <a:rPr lang="en-GB" dirty="0">
                <a:solidFill>
                  <a:schemeClr val="tx1"/>
                </a:solidFill>
              </a:rPr>
              <a:t>A worm does not </a:t>
            </a:r>
          </a:p>
          <a:p>
            <a:pPr algn="ctr"/>
            <a:r>
              <a:rPr lang="en-GB" dirty="0">
                <a:solidFill>
                  <a:schemeClr val="tx1"/>
                </a:solidFill>
              </a:rPr>
              <a:t>have any bones.</a:t>
            </a:r>
          </a:p>
        </p:txBody>
      </p:sp>
      <p:sp>
        <p:nvSpPr>
          <p:cNvPr id="3" name="Text Box"/>
          <p:cNvSpPr/>
          <p:nvPr/>
        </p:nvSpPr>
        <p:spPr>
          <a:xfrm>
            <a:off x="755649" y="2300241"/>
            <a:ext cx="3167174" cy="934684"/>
          </a:xfrm>
          <a:prstGeom prst="roundRect">
            <a:avLst/>
          </a:prstGeom>
          <a:solidFill>
            <a:schemeClr val="bg1"/>
          </a:solidFill>
          <a:ln w="28575">
            <a:solidFill>
              <a:srgbClr val="689428"/>
            </a:solid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144000" bIns="144000" rtlCol="0" anchor="ctr">
            <a:spAutoFit/>
          </a:bodyPr>
          <a:lstStyle/>
          <a:p>
            <a:r>
              <a:rPr lang="en-GB" dirty="0">
                <a:solidFill>
                  <a:schemeClr val="tx1"/>
                </a:solidFill>
              </a:rPr>
              <a:t>They breathe through </a:t>
            </a:r>
          </a:p>
          <a:p>
            <a:r>
              <a:rPr lang="en-GB" dirty="0">
                <a:solidFill>
                  <a:schemeClr val="tx1"/>
                </a:solidFill>
              </a:rPr>
              <a:t>their skin.</a:t>
            </a:r>
          </a:p>
        </p:txBody>
      </p:sp>
      <p:sp>
        <p:nvSpPr>
          <p:cNvPr id="21" name="Title"/>
          <p:cNvSpPr>
            <a:spLocks noGrp="1"/>
          </p:cNvSpPr>
          <p:nvPr>
            <p:ph type="title"/>
          </p:nvPr>
        </p:nvSpPr>
        <p:spPr>
          <a:xfrm>
            <a:off x="457198" y="464029"/>
            <a:ext cx="8220075" cy="994306"/>
          </a:xfrm>
        </p:spPr>
        <p:txBody>
          <a:bodyPr/>
          <a:lstStyle/>
          <a:p>
            <a:r>
              <a:rPr lang="en-GB" dirty="0">
                <a:solidFill>
                  <a:srgbClr val="689428"/>
                </a:solidFill>
              </a:rPr>
              <a:t>Worm</a:t>
            </a:r>
            <a:endParaRPr lang="en-GB" sz="3600" dirty="0">
              <a:solidFill>
                <a:srgbClr val="689428"/>
              </a:solidFill>
              <a:latin typeface="+mn-lt"/>
            </a:endParaRPr>
          </a:p>
        </p:txBody>
      </p:sp>
      <p:cxnSp>
        <p:nvCxnSpPr>
          <p:cNvPr id="8" name="Straight Connector 7">
            <a:extLst>
              <a:ext uri="{FF2B5EF4-FFF2-40B4-BE49-F238E27FC236}">
                <a16:creationId xmlns:a16="http://schemas.microsoft.com/office/drawing/2014/main" id="{0D9D18F1-B25C-71D1-827E-09B555B38CAA}"/>
              </a:ext>
            </a:extLst>
          </p:cNvPr>
          <p:cNvCxnSpPr>
            <a:cxnSpLocks/>
          </p:cNvCxnSpPr>
          <p:nvPr/>
        </p:nvCxnSpPr>
        <p:spPr>
          <a:xfrm>
            <a:off x="611188" y="1458335"/>
            <a:ext cx="7921623" cy="0"/>
          </a:xfrm>
          <a:prstGeom prst="line">
            <a:avLst/>
          </a:prstGeom>
          <a:ln w="44450" cap="rnd">
            <a:solidFill>
              <a:srgbClr val="F08215"/>
            </a:solidFill>
            <a:prstDash val="sysDot"/>
          </a:ln>
        </p:spPr>
        <p:style>
          <a:lnRef idx="1">
            <a:schemeClr val="accent1"/>
          </a:lnRef>
          <a:fillRef idx="0">
            <a:schemeClr val="accent1"/>
          </a:fillRef>
          <a:effectRef idx="0">
            <a:schemeClr val="accent1"/>
          </a:effectRef>
          <a:fontRef idx="minor">
            <a:schemeClr val="tx1"/>
          </a:fontRef>
        </p:style>
      </p:cxnSp>
      <p:sp>
        <p:nvSpPr>
          <p:cNvPr id="13" name="Text Box">
            <a:extLst>
              <a:ext uri="{FF2B5EF4-FFF2-40B4-BE49-F238E27FC236}">
                <a16:creationId xmlns:a16="http://schemas.microsoft.com/office/drawing/2014/main" id="{26F8E571-F8FB-ABA8-D98B-2B396288356B}"/>
              </a:ext>
            </a:extLst>
          </p:cNvPr>
          <p:cNvSpPr/>
          <p:nvPr/>
        </p:nvSpPr>
        <p:spPr>
          <a:xfrm>
            <a:off x="4995269" y="3845297"/>
            <a:ext cx="3393080" cy="1241151"/>
          </a:xfrm>
          <a:prstGeom prst="roundRect">
            <a:avLst/>
          </a:prstGeom>
          <a:solidFill>
            <a:schemeClr val="bg1"/>
          </a:solidFill>
          <a:ln w="28575">
            <a:solidFill>
              <a:srgbClr val="689428"/>
            </a:solidFill>
          </a:ln>
        </p:spPr>
        <p:style>
          <a:lnRef idx="2">
            <a:schemeClr val="accent1">
              <a:shade val="50000"/>
            </a:schemeClr>
          </a:lnRef>
          <a:fillRef idx="1">
            <a:schemeClr val="accent1"/>
          </a:fillRef>
          <a:effectRef idx="0">
            <a:schemeClr val="accent1"/>
          </a:effectRef>
          <a:fontRef idx="minor">
            <a:schemeClr val="lt1"/>
          </a:fontRef>
        </p:style>
        <p:txBody>
          <a:bodyPr wrap="square" lIns="1044000" tIns="144000" rIns="144000" bIns="144000" rtlCol="0" anchor="ctr">
            <a:spAutoFit/>
          </a:bodyPr>
          <a:lstStyle/>
          <a:p>
            <a:r>
              <a:rPr lang="en-GB" dirty="0">
                <a:solidFill>
                  <a:schemeClr val="tx1"/>
                </a:solidFill>
              </a:rPr>
              <a:t>   Worms are long</a:t>
            </a:r>
          </a:p>
          <a:p>
            <a:r>
              <a:rPr lang="en-GB" dirty="0">
                <a:solidFill>
                  <a:schemeClr val="tx1"/>
                </a:solidFill>
              </a:rPr>
              <a:t>  and thin and live underground.</a:t>
            </a:r>
          </a:p>
        </p:txBody>
      </p:sp>
      <p:sp>
        <p:nvSpPr>
          <p:cNvPr id="10" name="Oval 9">
            <a:extLst>
              <a:ext uri="{FF2B5EF4-FFF2-40B4-BE49-F238E27FC236}">
                <a16:creationId xmlns:a16="http://schemas.microsoft.com/office/drawing/2014/main" id="{F6CDCECA-7C0E-0268-5FB9-8CD75F17B808}"/>
              </a:ext>
            </a:extLst>
          </p:cNvPr>
          <p:cNvSpPr/>
          <p:nvPr/>
        </p:nvSpPr>
        <p:spPr>
          <a:xfrm>
            <a:off x="2963105" y="2310019"/>
            <a:ext cx="3087444" cy="3087444"/>
          </a:xfrm>
          <a:prstGeom prst="ellipse">
            <a:avLst/>
          </a:prstGeom>
          <a:solidFill>
            <a:srgbClr val="CFE0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text, vector graphics&#10;&#10;Description automatically generated">
            <a:extLst>
              <a:ext uri="{FF2B5EF4-FFF2-40B4-BE49-F238E27FC236}">
                <a16:creationId xmlns:a16="http://schemas.microsoft.com/office/drawing/2014/main" id="{E37415FB-CB37-0835-CA93-75BDC322B61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391883" y="2452641"/>
            <a:ext cx="2229887" cy="2738003"/>
          </a:xfrm>
          <a:prstGeom prst="rect">
            <a:avLst/>
          </a:prstGeom>
        </p:spPr>
      </p:pic>
    </p:spTree>
    <p:extLst>
      <p:ext uri="{BB962C8B-B14F-4D97-AF65-F5344CB8AC3E}">
        <p14:creationId xmlns:p14="http://schemas.microsoft.com/office/powerpoint/2010/main" val="3363105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1000"/>
                                        <p:tgtEl>
                                          <p:spTgt spid="12"/>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1000"/>
                                        <p:tgtEl>
                                          <p:spTgt spid="13"/>
                                        </p:tgtEl>
                                      </p:cBhvr>
                                    </p:animEffect>
                                  </p:childTnLst>
                                </p:cTn>
                              </p:par>
                            </p:childTnLst>
                          </p:cTn>
                        </p:par>
                        <p:par>
                          <p:cTn id="12" fill="hold">
                            <p:stCondLst>
                              <p:cond delay="2000"/>
                            </p:stCondLst>
                            <p:childTnLst>
                              <p:par>
                                <p:cTn id="13" presetID="22" presetClass="entr" presetSubtype="2"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right)">
                                      <p:cBhvr>
                                        <p:cTn id="15" dur="1000"/>
                                        <p:tgtEl>
                                          <p:spTgt spid="3"/>
                                        </p:tgtEl>
                                      </p:cBhvr>
                                    </p:animEffect>
                                  </p:childTnLst>
                                </p:cTn>
                              </p:par>
                            </p:childTnLst>
                          </p:cTn>
                        </p:par>
                        <p:par>
                          <p:cTn id="16" fill="hold">
                            <p:stCondLst>
                              <p:cond delay="3000"/>
                            </p:stCondLst>
                            <p:childTnLst>
                              <p:par>
                                <p:cTn id="17" presetID="22" presetClass="entr" presetSubtype="2"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right)">
                                      <p:cBhvr>
                                        <p:cTn id="19"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2" grpId="0" animBg="1"/>
      <p:bldP spid="3" grpId="0" animBg="1"/>
      <p:bldP spid="13" grpId="0" animBg="1"/>
    </p:bldLst>
  </p:timing>
</p:sld>
</file>

<file path=ppt/theme/theme1.xml><?xml version="1.0" encoding="utf-8"?>
<a:theme xmlns:a="http://schemas.openxmlformats.org/drawingml/2006/main" name="Slide Layouts">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Bold"/>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Template" id="{AEAE8EFC-84E1-44A5-B19D-1CAE340B02B6}" vid="{010B92F8-2E9D-4993-ABC6-5071BBCC9E2D}"/>
    </a:ext>
  </a:extLst>
</a:theme>
</file>

<file path=ppt/theme/theme2.xml><?xml version="1.0" encoding="utf-8"?>
<a:theme xmlns:a="http://schemas.openxmlformats.org/drawingml/2006/main" name="Disclaimers/Guidan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Template" id="{AEAE8EFC-84E1-44A5-B19D-1CAE340B02B6}" vid="{1AD28E7D-A90E-4DFD-B834-C66F360CCA3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4E80366467B8B47AEEDFC485B69C497" ma:contentTypeVersion="16" ma:contentTypeDescription="Create a new document." ma:contentTypeScope="" ma:versionID="e91dbcaeea677bb4f2de5a4526e5b1b9">
  <xsd:schema xmlns:xsd="http://www.w3.org/2001/XMLSchema" xmlns:xs="http://www.w3.org/2001/XMLSchema" xmlns:p="http://schemas.microsoft.com/office/2006/metadata/properties" xmlns:ns2="194e5133-23c0-4b3f-b17c-41b26a63803f" xmlns:ns3="173eebc7-d257-4ab0-80dd-e184daeff441" targetNamespace="http://schemas.microsoft.com/office/2006/metadata/properties" ma:root="true" ma:fieldsID="fa97f5f33266d0d7bd2f6a4e8ea0b301" ns2:_="" ns3:_="">
    <xsd:import namespace="194e5133-23c0-4b3f-b17c-41b26a63803f"/>
    <xsd:import namespace="173eebc7-d257-4ab0-80dd-e184daeff44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94e5133-23c0-4b3f-b17c-41b26a63803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9330538f-b798-4f99-a614-15010ee6172d"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73eebc7-d257-4ab0-80dd-e184daeff441"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3c8cbfc4-b84f-4aa2-b643-5da7e7f2931b}" ma:internalName="TaxCatchAll" ma:showField="CatchAllData" ma:web="173eebc7-d257-4ab0-80dd-e184daeff441">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ACA2C65-FB0F-4A30-8BC1-F7B6713797E2}"/>
</file>

<file path=customXml/itemProps2.xml><?xml version="1.0" encoding="utf-8"?>
<ds:datastoreItem xmlns:ds="http://schemas.openxmlformats.org/officeDocument/2006/customXml" ds:itemID="{F058E49D-09E8-490B-8BA3-4547EB1FCB38}"/>
</file>

<file path=docProps/app.xml><?xml version="1.0" encoding="utf-8"?>
<Properties xmlns="http://schemas.openxmlformats.org/officeDocument/2006/extended-properties" xmlns:vt="http://schemas.openxmlformats.org/officeDocument/2006/docPropsVTypes">
  <Template>Slide Layouts</Template>
  <TotalTime>188</TotalTime>
  <Words>360</Words>
  <Application>Microsoft Macintosh PowerPoint</Application>
  <PresentationFormat>On-screen Show (4:3)</PresentationFormat>
  <Paragraphs>87</Paragraphs>
  <Slides>12</Slides>
  <Notes>0</Notes>
  <HiddenSlides>1</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12</vt:i4>
      </vt:variant>
    </vt:vector>
  </HeadingPairs>
  <TitlesOfParts>
    <vt:vector size="18" baseType="lpstr">
      <vt:lpstr>Calibri</vt:lpstr>
      <vt:lpstr>Twinkl</vt:lpstr>
      <vt:lpstr>Arial</vt:lpstr>
      <vt:lpstr>Roboto</vt:lpstr>
      <vt:lpstr>Slide Layouts</vt:lpstr>
      <vt:lpstr>Disclaimers/Guidance</vt:lpstr>
      <vt:lpstr>PowerPoint Presentation</vt:lpstr>
      <vt:lpstr>PowerPoint Presentation</vt:lpstr>
      <vt:lpstr>Ladybird</vt:lpstr>
      <vt:lpstr>Ant</vt:lpstr>
      <vt:lpstr>Spider</vt:lpstr>
      <vt:lpstr>Bee</vt:lpstr>
      <vt:lpstr>Butterfly</vt:lpstr>
      <vt:lpstr>Crane Fly</vt:lpstr>
      <vt:lpstr>Worm</vt:lpstr>
      <vt:lpstr>Snail</vt:lpstr>
      <vt:lpstr>Minibeast Challenge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Twinkl Twinkl</dc:creator>
  <cp:lastModifiedBy>Twinkl Twinkl</cp:lastModifiedBy>
  <cp:revision>29</cp:revision>
  <dcterms:created xsi:type="dcterms:W3CDTF">2022-09-01T09:59:02Z</dcterms:created>
  <dcterms:modified xsi:type="dcterms:W3CDTF">2022-09-08T09:34:36Z</dcterms:modified>
</cp:coreProperties>
</file>