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72" r:id="rId4"/>
    <p:sldId id="273" r:id="rId5"/>
    <p:sldId id="274" r:id="rId6"/>
    <p:sldId id="275" r:id="rId7"/>
    <p:sldId id="276" r:id="rId8"/>
    <p:sldId id="277" r:id="rId9"/>
    <p:sldId id="278" r:id="rId10"/>
    <p:sldId id="313" r:id="rId11"/>
    <p:sldId id="314" r:id="rId12"/>
    <p:sldId id="279" r:id="rId13"/>
    <p:sldId id="280" r:id="rId14"/>
    <p:sldId id="281" r:id="rId15"/>
    <p:sldId id="282" r:id="rId16"/>
    <p:sldId id="283" r:id="rId17"/>
    <p:sldId id="284" r:id="rId18"/>
    <p:sldId id="285" r:id="rId19"/>
    <p:sldId id="286" r:id="rId20"/>
    <p:sldId id="288" r:id="rId21"/>
    <p:sldId id="289" r:id="rId22"/>
    <p:sldId id="290"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15" r:id="rId40"/>
    <p:sldId id="316" r:id="rId41"/>
  </p:sldIdLst>
  <p:sldSz cx="18288000" cy="10287000"/>
  <p:notesSz cx="6858000" cy="9144000"/>
  <p:embeddedFontLst>
    <p:embeddedFont>
      <p:font typeface="Berlin Sans FB" panose="020E0602020502020306" pitchFamily="34" charset="0"/>
      <p:regular r:id="rId43"/>
      <p:bold r:id="rId44"/>
    </p:embeddedFont>
    <p:embeddedFont>
      <p:font typeface="Calibri" panose="020F0502020204030204" pitchFamily="34" charset="0"/>
      <p:regular r:id="rId45"/>
      <p:bold r:id="rId46"/>
      <p:italic r:id="rId47"/>
      <p:boldItalic r:id="rId48"/>
    </p:embeddedFont>
    <p:embeddedFont>
      <p:font typeface="Amatic SC Bold" panose="020B0604020202020204" charset="-79"/>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4" d="100"/>
          <a:sy n="34" d="100"/>
        </p:scale>
        <p:origin x="1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28395-48E0-4E0B-8FBE-06983784907D}"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A83BA-A7EF-42D2-84D0-62C14CB52A1D}" type="slidenum">
              <a:rPr lang="en-GB" smtClean="0"/>
              <a:t>‹#›</a:t>
            </a:fld>
            <a:endParaRPr lang="en-GB"/>
          </a:p>
        </p:txBody>
      </p:sp>
    </p:spTree>
    <p:extLst>
      <p:ext uri="{BB962C8B-B14F-4D97-AF65-F5344CB8AC3E}">
        <p14:creationId xmlns:p14="http://schemas.microsoft.com/office/powerpoint/2010/main" val="195149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CAA9B0-5205-47ED-B95E-9C0BFC329AD8}" type="slidenum">
              <a:rPr lang="en-GB" smtClean="0"/>
              <a:t>15</a:t>
            </a:fld>
            <a:endParaRPr lang="en-GB"/>
          </a:p>
        </p:txBody>
      </p:sp>
    </p:spTree>
    <p:extLst>
      <p:ext uri="{BB962C8B-B14F-4D97-AF65-F5344CB8AC3E}">
        <p14:creationId xmlns:p14="http://schemas.microsoft.com/office/powerpoint/2010/main" val="75686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HABITAT</a:t>
            </a:r>
            <a:r>
              <a:rPr lang="en-GB" baseline="0" dirty="0">
                <a:solidFill>
                  <a:srgbClr val="FF0000"/>
                </a:solidFill>
              </a:rPr>
              <a:t> LOSS </a:t>
            </a:r>
            <a:r>
              <a:rPr lang="en-GB" baseline="0" dirty="0"/>
              <a:t>– less forage and shelter for bees. Its vitals for bees to have enough flowers to forage and safe places to use for nesting among vegetation, soil, and hedges.</a:t>
            </a:r>
          </a:p>
          <a:p>
            <a:r>
              <a:rPr lang="en-GB" baseline="0" dirty="0"/>
              <a:t>Since WW2 we’ve lost 97% of wildflower meadows leaving bees with little natural habitat.</a:t>
            </a:r>
          </a:p>
          <a:p>
            <a:r>
              <a:rPr lang="en-GB" baseline="0" dirty="0"/>
              <a:t>CLIMATE CHANGE – changes in climate may be disrupting bee nesting behaviour. It may also affect the timing of flowering plants that bees rely on for food. </a:t>
            </a:r>
            <a:r>
              <a:rPr lang="en-GB" baseline="0" dirty="0" err="1"/>
              <a:t>Eg</a:t>
            </a:r>
            <a:r>
              <a:rPr lang="en-GB" baseline="0" dirty="0"/>
              <a:t> apple trees could be in blossom at a different time from when the bees are active.</a:t>
            </a:r>
          </a:p>
          <a:p>
            <a:r>
              <a:rPr lang="en-GB" baseline="0" dirty="0"/>
              <a:t>PESTICIDES – these can have adverse effects on bees by reducing their breeding success and resistance to disease. Scientists have found that exposure to pesticides can impair honeybees ability to navigate, bumblebees ability to reproduce.</a:t>
            </a:r>
          </a:p>
          <a:p>
            <a:r>
              <a:rPr lang="en-GB" baseline="0" dirty="0"/>
              <a:t>PEST AND DISEASE – honeybee diseases can spread to wild bumblebees.</a:t>
            </a:r>
          </a:p>
          <a:p>
            <a:r>
              <a:rPr lang="en-GB" baseline="0" dirty="0"/>
              <a:t>INVASIVE BEES – some species that are not naturally found in UK can be disruptive or worse for native bees. </a:t>
            </a:r>
            <a:r>
              <a:rPr lang="en-GB" baseline="0" dirty="0" err="1"/>
              <a:t>Eg</a:t>
            </a:r>
            <a:r>
              <a:rPr lang="en-GB" baseline="0" dirty="0"/>
              <a:t> Asian Hornet recently arrived in UK and could devastate British bee species.</a:t>
            </a:r>
          </a:p>
        </p:txBody>
      </p:sp>
      <p:sp>
        <p:nvSpPr>
          <p:cNvPr id="4" name="Slide Number Placeholder 3"/>
          <p:cNvSpPr>
            <a:spLocks noGrp="1"/>
          </p:cNvSpPr>
          <p:nvPr>
            <p:ph type="sldNum" sz="quarter" idx="10"/>
          </p:nvPr>
        </p:nvSpPr>
        <p:spPr/>
        <p:txBody>
          <a:bodyPr/>
          <a:lstStyle/>
          <a:p>
            <a:fld id="{ACCAA9B0-5205-47ED-B95E-9C0BFC329AD8}" type="slidenum">
              <a:rPr lang="en-GB" smtClean="0"/>
              <a:t>25</a:t>
            </a:fld>
            <a:endParaRPr lang="en-GB"/>
          </a:p>
        </p:txBody>
      </p:sp>
    </p:spTree>
    <p:extLst>
      <p:ext uri="{BB962C8B-B14F-4D97-AF65-F5344CB8AC3E}">
        <p14:creationId xmlns:p14="http://schemas.microsoft.com/office/powerpoint/2010/main" val="233526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7.png"/><Relationship Id="rId16" Type="http://schemas.openxmlformats.org/officeDocument/2006/relationships/image" Target="../media/image60.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1.png"/><Relationship Id="rId11" Type="http://schemas.microsoft.com/office/2007/relationships/hdphoto" Target="../media/hdphoto1.wdp"/><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5.png"/><Relationship Id="rId19"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27.png"/><Relationship Id="rId2" Type="http://schemas.openxmlformats.org/officeDocument/2006/relationships/image" Target="../media/image47.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27.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47.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47.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xml"/><Relationship Id="rId16" Type="http://schemas.openxmlformats.org/officeDocument/2006/relationships/image" Target="../media/image108.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6.jfif"/><Relationship Id="rId5" Type="http://schemas.openxmlformats.org/officeDocument/2006/relationships/image" Target="../media/image11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20.png"/><Relationship Id="rId7" Type="http://schemas.openxmlformats.org/officeDocument/2006/relationships/image" Target="../media/image120.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5.png"/><Relationship Id="rId9" Type="http://schemas.openxmlformats.org/officeDocument/2006/relationships/image" Target="../media/image1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4.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1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1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24.png"/><Relationship Id="rId7" Type="http://schemas.openxmlformats.org/officeDocument/2006/relationships/image" Target="../media/image1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115.png"/><Relationship Id="rId9" Type="http://schemas.openxmlformats.org/officeDocument/2006/relationships/image" Target="../media/image130.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2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1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1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9.jpe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pollinators.ie/"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3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2.gif"/><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4495364" y="100868"/>
            <a:ext cx="7929851" cy="1624044"/>
          </a:xfrm>
          <a:prstGeom prst="rect">
            <a:avLst/>
          </a:prstGeom>
        </p:spPr>
      </p:pic>
      <p:sp>
        <p:nvSpPr>
          <p:cNvPr id="6" name="TextBox 10"/>
          <p:cNvSpPr txBox="1"/>
          <p:nvPr/>
        </p:nvSpPr>
        <p:spPr>
          <a:xfrm>
            <a:off x="609600" y="434066"/>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is an ecosystem?</a:t>
            </a:r>
          </a:p>
        </p:txBody>
      </p:sp>
      <p:sp>
        <p:nvSpPr>
          <p:cNvPr id="2" name="Rounded Rectangle 1"/>
          <p:cNvSpPr/>
          <p:nvPr/>
        </p:nvSpPr>
        <p:spPr>
          <a:xfrm>
            <a:off x="190500" y="2187146"/>
            <a:ext cx="9906000" cy="48613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62000" y="2933700"/>
            <a:ext cx="9334500" cy="4031873"/>
          </a:xfrm>
          <a:prstGeom prst="rect">
            <a:avLst/>
          </a:prstGeom>
        </p:spPr>
        <p:txBody>
          <a:bodyPr wrap="square">
            <a:spAutoFit/>
          </a:bodyPr>
          <a:lstStyle/>
          <a:p>
            <a:r>
              <a:rPr lang="en-GB" sz="3200" dirty="0">
                <a:solidFill>
                  <a:srgbClr val="00B050"/>
                </a:solidFill>
                <a:latin typeface="Berlin Sans FB" panose="020E0602020502020306" pitchFamily="34" charset="0"/>
              </a:rPr>
              <a:t>An</a:t>
            </a:r>
            <a:r>
              <a:rPr lang="en-GB" sz="3200" dirty="0">
                <a:solidFill>
                  <a:srgbClr val="0070C0"/>
                </a:solidFill>
                <a:latin typeface="Berlin Sans FB" panose="020E0602020502020306" pitchFamily="34" charset="0"/>
              </a:rPr>
              <a:t> ecosystem </a:t>
            </a:r>
            <a:r>
              <a:rPr lang="en-GB" sz="3200" dirty="0">
                <a:solidFill>
                  <a:srgbClr val="00B050"/>
                </a:solidFill>
                <a:latin typeface="Berlin Sans FB" panose="020E0602020502020306" pitchFamily="34" charset="0"/>
              </a:rPr>
              <a:t>is a way that living things work together in their surroundings.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need </a:t>
            </a:r>
            <a:r>
              <a:rPr lang="en-GB" sz="3200" dirty="0">
                <a:solidFill>
                  <a:srgbClr val="0070C0"/>
                </a:solidFill>
                <a:latin typeface="Berlin Sans FB" panose="020E0602020502020306" pitchFamily="34" charset="0"/>
              </a:rPr>
              <a:t>water, soil, plants and animals.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all work together so if you take 1 thing away they won’t work as well.</a:t>
            </a:r>
          </a:p>
          <a:p>
            <a:endParaRPr lang="en-GB" sz="3200" dirty="0">
              <a:solidFill>
                <a:srgbClr val="00B050"/>
              </a:solidFill>
              <a:latin typeface="Berlin Sans FB" panose="020E0602020502020306"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82800" y="571500"/>
            <a:ext cx="2362200" cy="3640769"/>
          </a:xfrm>
          <a:prstGeom prst="rect">
            <a:avLst/>
          </a:prstGeom>
        </p:spPr>
      </p:pic>
      <p:pic>
        <p:nvPicPr>
          <p:cNvPr id="6148" name="Picture 4" descr="Hole Clipart Garden Soil - Clipart Images Of Soil Transparent PNG - 640x480  - Free Download on Nic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9400" y="3383620"/>
            <a:ext cx="4343400" cy="23253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ee And Soil Png - Sapling Clipart, Transparent Png - kin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10800" y="6819900"/>
            <a:ext cx="3943350" cy="26823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sects and bugs clipart - Clip Art Librar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01800" y="5829300"/>
            <a:ext cx="3333750" cy="416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479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4455172" y="241827"/>
            <a:ext cx="7929851" cy="1624044"/>
          </a:xfrm>
          <a:prstGeom prst="rect">
            <a:avLst/>
          </a:prstGeom>
        </p:spPr>
      </p:pic>
      <p:sp>
        <p:nvSpPr>
          <p:cNvPr id="2" name="Rounded Rectangle 1"/>
          <p:cNvSpPr/>
          <p:nvPr/>
        </p:nvSpPr>
        <p:spPr>
          <a:xfrm>
            <a:off x="304800" y="2324100"/>
            <a:ext cx="10287000" cy="6248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66800" y="2775558"/>
            <a:ext cx="9372600" cy="5016758"/>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A </a:t>
            </a:r>
            <a:r>
              <a:rPr lang="en-GB" sz="3200" dirty="0">
                <a:solidFill>
                  <a:srgbClr val="0070C0"/>
                </a:solidFill>
                <a:latin typeface="Berlin Sans FB" panose="020E0602020502020306" pitchFamily="34" charset="0"/>
              </a:rPr>
              <a:t>minibeast</a:t>
            </a:r>
            <a:r>
              <a:rPr lang="en-GB" sz="3200" dirty="0">
                <a:solidFill>
                  <a:srgbClr val="00B050"/>
                </a:solidFill>
                <a:latin typeface="Berlin Sans FB" panose="020E0602020502020306" pitchFamily="34" charset="0"/>
              </a:rPr>
              <a:t> is a creepy crawly.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are the little bugs that crawl around the garden.</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provide food </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pollinate flowers</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spread seeds</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help break down waste</a:t>
            </a:r>
          </a:p>
        </p:txBody>
      </p:sp>
      <p:sp>
        <p:nvSpPr>
          <p:cNvPr id="6" name="TextBox 10"/>
          <p:cNvSpPr txBox="1"/>
          <p:nvPr/>
        </p:nvSpPr>
        <p:spPr>
          <a:xfrm>
            <a:off x="609600" y="56856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is a </a:t>
            </a:r>
            <a:r>
              <a:rPr lang="en-US" sz="8007" dirty="0" err="1">
                <a:solidFill>
                  <a:srgbClr val="000000"/>
                </a:solidFill>
                <a:latin typeface="Amatic SC Bold"/>
              </a:rPr>
              <a:t>minibeast</a:t>
            </a:r>
            <a:r>
              <a:rPr lang="en-US" sz="8007" dirty="0">
                <a:solidFill>
                  <a:srgbClr val="000000"/>
                </a:solidFill>
                <a:latin typeface="Amatic SC Bold"/>
              </a:rPr>
              <a:t>?</a:t>
            </a:r>
          </a:p>
        </p:txBody>
      </p:sp>
      <p:pic>
        <p:nvPicPr>
          <p:cNvPr id="5122" name="Picture 2" descr="Funny Cartoon Insects vector set 02 | Bug art, Cartoon animals, Insect  clip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0399" y="2299405"/>
            <a:ext cx="6486379" cy="741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6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sp>
        <p:nvSpPr>
          <p:cNvPr id="4"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plants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947" y="558298"/>
            <a:ext cx="3698608" cy="2171621"/>
          </a:xfrm>
          <a:prstGeom prst="rect">
            <a:avLst/>
          </a:prstGeom>
          <a:ln>
            <a:noFill/>
          </a:ln>
          <a:effectLst>
            <a:softEdge rad="112500"/>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0400" y="2247900"/>
            <a:ext cx="3357675" cy="2213811"/>
          </a:xfrm>
          <a:prstGeom prst="rect">
            <a:avLst/>
          </a:prstGeom>
          <a:ln>
            <a:noFill/>
          </a:ln>
          <a:effectLst>
            <a:softEdge rad="112500"/>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90281" y="416024"/>
            <a:ext cx="3681663" cy="2286912"/>
          </a:xfrm>
          <a:prstGeom prst="rect">
            <a:avLst/>
          </a:prstGeom>
          <a:ln>
            <a:noFill/>
          </a:ln>
          <a:effectLst>
            <a:softEdge rad="112500"/>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267" y="3745227"/>
            <a:ext cx="2992304" cy="2750484"/>
          </a:xfrm>
          <a:prstGeom prst="rect">
            <a:avLst/>
          </a:prstGeom>
          <a:ln>
            <a:noFill/>
          </a:ln>
          <a:effectLst>
            <a:softEdge rad="112500"/>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800" y="7284382"/>
            <a:ext cx="3651961" cy="2507317"/>
          </a:xfrm>
          <a:prstGeom prst="rect">
            <a:avLst/>
          </a:prstGeom>
          <a:ln>
            <a:noFill/>
          </a:ln>
          <a:effectLst>
            <a:softEdge rad="112500"/>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89279" y="6495711"/>
            <a:ext cx="3599915" cy="2384994"/>
          </a:xfrm>
          <a:prstGeom prst="rect">
            <a:avLst/>
          </a:prstGeom>
          <a:ln>
            <a:noFill/>
          </a:ln>
          <a:effectLst>
            <a:softEdge rad="112500"/>
          </a:effectLst>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19371" y="3720982"/>
            <a:ext cx="3870302" cy="2496246"/>
          </a:xfrm>
          <a:prstGeom prst="rect">
            <a:avLst/>
          </a:prstGeom>
          <a:ln>
            <a:noFill/>
          </a:ln>
          <a:effectLst>
            <a:softEdge rad="112500"/>
          </a:effectLst>
        </p:spPr>
      </p:pic>
      <p:pic>
        <p:nvPicPr>
          <p:cNvPr id="12" name="Picture 11"/>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33000"/>
                    </a14:imgEffect>
                  </a14:imgLayer>
                </a14:imgProps>
              </a:ext>
              <a:ext uri="{28A0092B-C50C-407E-A947-70E740481C1C}">
                <a14:useLocalDpi xmlns:a14="http://schemas.microsoft.com/office/drawing/2010/main"/>
              </a:ext>
            </a:extLst>
          </a:blip>
          <a:stretch>
            <a:fillRect/>
          </a:stretch>
        </p:blipFill>
        <p:spPr>
          <a:xfrm>
            <a:off x="12344400" y="7087022"/>
            <a:ext cx="3589334" cy="179368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5092" y="2265987"/>
            <a:ext cx="1765253" cy="312176"/>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9479" y="6084848"/>
            <a:ext cx="1421772" cy="306902"/>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19498" y="9314997"/>
            <a:ext cx="1721220" cy="375493"/>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35517" y="3999454"/>
            <a:ext cx="1792421" cy="372252"/>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893076" y="2044706"/>
            <a:ext cx="1228982" cy="442561"/>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35517" y="8499537"/>
            <a:ext cx="1165551" cy="29411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448350" y="5761789"/>
            <a:ext cx="1880754" cy="323059"/>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551757" y="8415019"/>
            <a:ext cx="1341319" cy="390473"/>
          </a:xfrm>
          <a:prstGeom prst="rect">
            <a:avLst/>
          </a:prstGeom>
        </p:spPr>
      </p:pic>
      <p:pic>
        <p:nvPicPr>
          <p:cNvPr id="21"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595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birds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906118"/>
            <a:ext cx="3965116" cy="2789582"/>
          </a:xfrm>
          <a:prstGeom prst="rect">
            <a:avLst/>
          </a:prstGeom>
          <a:ln>
            <a:noFill/>
          </a:ln>
          <a:effectLst>
            <a:softEdge rad="112500"/>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932" y="5409327"/>
            <a:ext cx="2700313" cy="3728157"/>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4397" y="6667501"/>
            <a:ext cx="3602414" cy="2874202"/>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9591" y="6469056"/>
            <a:ext cx="3575910" cy="2957130"/>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6320" y="6210300"/>
            <a:ext cx="3432261" cy="2927184"/>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95539" y="538429"/>
            <a:ext cx="3130238" cy="409023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23294" y="2042746"/>
            <a:ext cx="3623666" cy="2585521"/>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7938" y="3050871"/>
            <a:ext cx="1326963" cy="644829"/>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7938" y="8641944"/>
            <a:ext cx="1791670" cy="470692"/>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20927" y="9099384"/>
            <a:ext cx="1426146" cy="390131"/>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66466" y="3911435"/>
            <a:ext cx="1749802" cy="542660"/>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74123" y="8953036"/>
            <a:ext cx="1445199" cy="368895"/>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695538" y="4090968"/>
            <a:ext cx="1595950" cy="37670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962569" y="8498205"/>
            <a:ext cx="1179095" cy="459801"/>
          </a:xfrm>
          <a:prstGeom prst="rect">
            <a:avLst/>
          </a:prstGeom>
        </p:spPr>
      </p:pic>
      <p:pic>
        <p:nvPicPr>
          <p:cNvPr id="18" name="Picture 23"/>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660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pic>
        <p:nvPicPr>
          <p:cNvPr id="2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638383" y="5427882"/>
            <a:ext cx="4856749" cy="1624044"/>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animals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586403"/>
            <a:ext cx="3276600" cy="2383419"/>
          </a:xfrm>
          <a:prstGeom prst="rect">
            <a:avLst/>
          </a:prstGeom>
          <a:ln>
            <a:noFill/>
          </a:ln>
          <a:effectLst>
            <a:softEdge rad="1125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2476500"/>
            <a:ext cx="3274084" cy="2262554"/>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6009" y="2476500"/>
            <a:ext cx="3496080" cy="2262554"/>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6412" y="776584"/>
            <a:ext cx="3097996" cy="238571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509" y="4351683"/>
            <a:ext cx="2792709" cy="2439290"/>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229" y="7810500"/>
            <a:ext cx="3222741" cy="204975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19830" y="7598604"/>
            <a:ext cx="3230909" cy="2116557"/>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58600" y="7810500"/>
            <a:ext cx="3326120" cy="1971688"/>
          </a:xfrm>
          <a:prstGeom prst="rect">
            <a:avLst/>
          </a:prstGeom>
          <a:ln>
            <a:noFill/>
          </a:ln>
          <a:effectLst>
            <a:softEdge rad="112500"/>
          </a:effectLst>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12948" y="4351683"/>
            <a:ext cx="3443881" cy="240450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5923" y="2476500"/>
            <a:ext cx="1516997" cy="371064"/>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5273" y="6354713"/>
            <a:ext cx="1341018" cy="320243"/>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312348" y="9334342"/>
            <a:ext cx="1094612" cy="374950"/>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455338" y="9296713"/>
            <a:ext cx="1583259" cy="33486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830159" y="9296713"/>
            <a:ext cx="1559070" cy="320695"/>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414199" y="6160667"/>
            <a:ext cx="955686" cy="48854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249650" y="2628321"/>
            <a:ext cx="818314" cy="391645"/>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28067" y="4275282"/>
            <a:ext cx="1130245" cy="384822"/>
          </a:xfrm>
          <a:prstGeom prst="rect">
            <a:avLst/>
          </a:prstGeom>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92566" y="4221297"/>
            <a:ext cx="1451250" cy="427020"/>
          </a:xfrm>
          <a:prstGeom prst="rect">
            <a:avLst/>
          </a:prstGeom>
        </p:spPr>
      </p:pic>
      <p:sp>
        <p:nvSpPr>
          <p:cNvPr id="24" name="TextBox 25"/>
          <p:cNvSpPr txBox="1"/>
          <p:nvPr/>
        </p:nvSpPr>
        <p:spPr>
          <a:xfrm>
            <a:off x="3323085" y="581007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 soil dwellers</a:t>
            </a:r>
          </a:p>
        </p:txBody>
      </p:sp>
      <p:pic>
        <p:nvPicPr>
          <p:cNvPr id="25" name="Picture 23"/>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223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insects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545764"/>
            <a:ext cx="2966806" cy="2131627"/>
          </a:xfrm>
          <a:prstGeom prst="rect">
            <a:avLst/>
          </a:prstGeom>
          <a:ln>
            <a:noFill/>
          </a:ln>
          <a:effectLst>
            <a:softEdge rad="1125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784" y="4076700"/>
            <a:ext cx="3501506" cy="2590800"/>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83029" y="2031196"/>
            <a:ext cx="3498971" cy="250405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6000" y="2005770"/>
            <a:ext cx="2907531" cy="2584583"/>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59920" y="482835"/>
            <a:ext cx="3489880" cy="2194556"/>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43398" y="6286500"/>
            <a:ext cx="3186853" cy="2286000"/>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20013" y="5187216"/>
            <a:ext cx="3660642" cy="2540576"/>
          </a:xfrm>
          <a:prstGeom prst="rect">
            <a:avLst/>
          </a:prstGeom>
          <a:ln>
            <a:noFill/>
          </a:ln>
          <a:effectLst>
            <a:softEdge rad="112500"/>
          </a:effectLst>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431617" y="4114704"/>
            <a:ext cx="3286846" cy="2171796"/>
          </a:xfrm>
          <a:prstGeom prst="rect">
            <a:avLst/>
          </a:prstGeom>
          <a:ln>
            <a:noFill/>
          </a:ln>
          <a:effectLst>
            <a:softEdge rad="112500"/>
          </a:effectLst>
        </p:spPr>
      </p:pic>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3400" y="2246327"/>
            <a:ext cx="1804025" cy="312454"/>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3563" y="6266273"/>
            <a:ext cx="1213240" cy="331602"/>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44813" y="4114704"/>
            <a:ext cx="1499126" cy="281791"/>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39861" y="8039100"/>
            <a:ext cx="1843345" cy="384473"/>
          </a:xfrm>
          <a:prstGeom prst="rect">
            <a:avLst/>
          </a:prstGeom>
        </p:spPr>
      </p:pic>
      <p:pic>
        <p:nvPicPr>
          <p:cNvPr id="22" name="Picture 2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14382" y="7429500"/>
            <a:ext cx="1619476" cy="375696"/>
          </a:xfrm>
          <a:prstGeom prst="rect">
            <a:avLst/>
          </a:prstGeom>
        </p:spPr>
      </p:pic>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996773" y="4114704"/>
            <a:ext cx="957924" cy="388723"/>
          </a:xfrm>
          <a:prstGeom prst="rect">
            <a:avLst/>
          </a:prstGeom>
        </p:spPr>
      </p:pic>
      <p:pic>
        <p:nvPicPr>
          <p:cNvPr id="24" name="Picture 2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100133" y="2205690"/>
            <a:ext cx="662967" cy="393727"/>
          </a:xfrm>
          <a:prstGeom prst="rect">
            <a:avLst/>
          </a:prstGeom>
        </p:spPr>
      </p:pic>
      <p:pic>
        <p:nvPicPr>
          <p:cNvPr id="25" name="Picture 2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581934" y="5753100"/>
            <a:ext cx="1100687" cy="342436"/>
          </a:xfrm>
          <a:prstGeom prst="rect">
            <a:avLst/>
          </a:prstGeom>
        </p:spPr>
      </p:pic>
      <p:pic>
        <p:nvPicPr>
          <p:cNvPr id="27"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1034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254798" y="429548"/>
            <a:ext cx="4525494" cy="1624044"/>
          </a:xfrm>
          <a:prstGeom prst="rect">
            <a:avLst/>
          </a:prstGeom>
        </p:spPr>
      </p:pic>
      <p:sp>
        <p:nvSpPr>
          <p:cNvPr id="10" name="Rounded Rectangle 9"/>
          <p:cNvSpPr/>
          <p:nvPr/>
        </p:nvSpPr>
        <p:spPr>
          <a:xfrm>
            <a:off x="914400" y="2552700"/>
            <a:ext cx="9982200" cy="6553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437270" y="903670"/>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5750420"/>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99</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different species of bees in Ireland.</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1</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honeybee</a:t>
            </a:r>
          </a:p>
          <a:p>
            <a:pPr marL="571500" indent="-571500">
              <a:lnSpc>
                <a:spcPct val="107000"/>
              </a:lnSpc>
              <a:spcAft>
                <a:spcPts val="800"/>
              </a:spcAft>
              <a:buFont typeface="Arial" panose="020B0604020202020204" pitchFamily="34" charset="0"/>
              <a:buChar char="•"/>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21</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different bumblebees</a:t>
            </a: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77</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solitary bees.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Bumblebees and solitary bees are known as wild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Irish Honey B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58600" y="2552700"/>
            <a:ext cx="6171514" cy="383059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6934200" y="5077597"/>
            <a:ext cx="6477000" cy="599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105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254798" y="429548"/>
            <a:ext cx="4525494" cy="1624044"/>
          </a:xfrm>
          <a:prstGeom prst="rect">
            <a:avLst/>
          </a:prstGeom>
        </p:spPr>
      </p:pic>
      <p:sp>
        <p:nvSpPr>
          <p:cNvPr id="10" name="Rounded Rectangle 9"/>
          <p:cNvSpPr/>
          <p:nvPr/>
        </p:nvSpPr>
        <p:spPr>
          <a:xfrm>
            <a:off x="914400" y="2552700"/>
            <a:ext cx="9982200" cy="7391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437271" y="931041"/>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6158481"/>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Honeybees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live in hives and are managed and cared for by beekeepers.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Bumblebees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have fat furry bodies. They make their nests on the ground, hidden in long grass or other vegetation.</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Solitary bees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nest in tiny holes in wood or hollow stems or make burrows in bare soil.</a:t>
            </a:r>
            <a:endPar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descr="How Bee Movie Won 2016 | Vanity Fai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619092" y="686764"/>
            <a:ext cx="5901164" cy="885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51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367250" y="472667"/>
            <a:ext cx="12575608" cy="2014246"/>
          </a:xfrm>
          <a:prstGeom prst="rect">
            <a:avLst/>
          </a:prstGeom>
        </p:spPr>
      </p:pic>
      <p:sp>
        <p:nvSpPr>
          <p:cNvPr id="6" name="Rounded Rectangle 5"/>
          <p:cNvSpPr/>
          <p:nvPr/>
        </p:nvSpPr>
        <p:spPr>
          <a:xfrm>
            <a:off x="1501209" y="2912390"/>
            <a:ext cx="9090591" cy="436471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3"/>
            <a:ext cx="8877670" cy="3416320"/>
          </a:xfrm>
          <a:prstGeom prst="rect">
            <a:avLst/>
          </a:prstGeom>
        </p:spPr>
        <p:txBody>
          <a:bodyPr wrap="square">
            <a:spAutoFit/>
          </a:bodyPr>
          <a:lstStyle/>
          <a:p>
            <a:r>
              <a:rPr lang="en-GB" sz="3600" dirty="0">
                <a:solidFill>
                  <a:srgbClr val="00B050"/>
                </a:solidFill>
                <a:latin typeface="Berlin Sans FB" panose="020E0602020502020306" pitchFamily="34" charset="0"/>
              </a:rPr>
              <a:t>As bees visit plants seeking food, pollen catches on their bodies and passes between plants, fertilising them – that's </a:t>
            </a:r>
            <a:r>
              <a:rPr lang="en-GB" sz="3600" dirty="0">
                <a:solidFill>
                  <a:srgbClr val="FF0000"/>
                </a:solidFill>
                <a:latin typeface="Berlin Sans FB" panose="020E0602020502020306" pitchFamily="34" charset="0"/>
              </a:rPr>
              <a:t>pollination</a:t>
            </a:r>
            <a:r>
              <a:rPr lang="en-GB" sz="3600" dirty="0">
                <a:solidFill>
                  <a:srgbClr val="00B050"/>
                </a:solidFill>
                <a:latin typeface="Berlin Sans FB" panose="020E0602020502020306" pitchFamily="34" charset="0"/>
              </a:rPr>
              <a:t>.</a:t>
            </a: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Many plants would not be able to fertilise without bees and other pollinators.</a:t>
            </a:r>
            <a:endParaRPr lang="en-GB" sz="36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12082051" y="2974621"/>
            <a:ext cx="4643751" cy="5820168"/>
          </a:xfrm>
          <a:prstGeom prst="rect">
            <a:avLst/>
          </a:prstGeom>
        </p:spPr>
      </p:pic>
      <p:sp>
        <p:nvSpPr>
          <p:cNvPr id="21"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spTree>
    <p:extLst>
      <p:ext uri="{BB962C8B-B14F-4D97-AF65-F5344CB8AC3E}">
        <p14:creationId xmlns:p14="http://schemas.microsoft.com/office/powerpoint/2010/main" val="31691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66800" y="1058517"/>
            <a:ext cx="8382000" cy="278958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86948" y="1596112"/>
            <a:ext cx="7848600" cy="1825308"/>
          </a:xfrm>
          <a:prstGeom prst="rect">
            <a:avLst/>
          </a:prstGeom>
        </p:spPr>
        <p:txBody>
          <a:bodyPr wrap="square">
            <a:spAutoFit/>
          </a:bodyPr>
          <a:lstStyle/>
          <a:p>
            <a:pPr>
              <a:lnSpc>
                <a:spcPct val="107000"/>
              </a:lnSpc>
              <a:spcAft>
                <a:spcPts val="1875"/>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around </a:t>
            </a:r>
            <a:r>
              <a:rPr lang="en-GB" sz="3600" dirty="0">
                <a:solidFill>
                  <a:srgbClr val="FF0000"/>
                </a:solidFill>
                <a:latin typeface="Berlin Sans FB" panose="020E0602020502020306" pitchFamily="34" charset="0"/>
                <a:ea typeface="Times New Roman" panose="02020603050405020304" pitchFamily="18" charset="0"/>
                <a:cs typeface="Times New Roman" panose="02020603050405020304" pitchFamily="18" charset="0"/>
              </a:rPr>
              <a:t>70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crops in the UK that depend or benefit from bee pollination.</a:t>
            </a:r>
          </a:p>
        </p:txBody>
      </p:sp>
      <p:pic>
        <p:nvPicPr>
          <p:cNvPr id="5"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7609" y="776908"/>
            <a:ext cx="8024191" cy="8024191"/>
          </a:xfrm>
          <a:prstGeom prst="rect">
            <a:avLst/>
          </a:prstGeom>
        </p:spPr>
      </p:pic>
    </p:spTree>
    <p:extLst>
      <p:ext uri="{BB962C8B-B14F-4D97-AF65-F5344CB8AC3E}">
        <p14:creationId xmlns:p14="http://schemas.microsoft.com/office/powerpoint/2010/main" val="241596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000201" y="468658"/>
            <a:ext cx="11157729" cy="2014246"/>
          </a:xfrm>
          <a:prstGeom prst="rect">
            <a:avLst/>
          </a:prstGeom>
        </p:spPr>
      </p:pic>
      <p:sp>
        <p:nvSpPr>
          <p:cNvPr id="20" name="Rounded Rectangle 19"/>
          <p:cNvSpPr/>
          <p:nvPr/>
        </p:nvSpPr>
        <p:spPr>
          <a:xfrm>
            <a:off x="1254630" y="2666707"/>
            <a:ext cx="8374785" cy="4838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ARE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873489" y="3097345"/>
            <a:ext cx="7137065" cy="4058675"/>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Pollinate Food Crops</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rPr>
              <a:t>Honeybees travel a long way to look for nectar. </a:t>
            </a:r>
          </a:p>
          <a:p>
            <a:endParaRPr lang="en-GB" sz="3600" dirty="0">
              <a:solidFill>
                <a:srgbClr val="00B050"/>
              </a:solidFill>
              <a:latin typeface="Berlin Sans FB" panose="020E0602020502020306" pitchFamily="34" charset="0"/>
              <a:ea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rPr>
              <a:t>As a result, we are able to enjoy many foods like cucumbers, cherries, apples, limes and lemons. </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2815" y="7951447"/>
            <a:ext cx="3048000" cy="206654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56378" y="5554046"/>
            <a:ext cx="5516255" cy="3251687"/>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26906" y="8003924"/>
            <a:ext cx="3015116" cy="2004532"/>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97099" y="1427745"/>
            <a:ext cx="3048000" cy="2910840"/>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12589" y="3084135"/>
            <a:ext cx="3669181" cy="1985897"/>
          </a:xfrm>
          <a:prstGeom prst="rect">
            <a:avLst/>
          </a:prstGeom>
        </p:spPr>
      </p:pic>
    </p:spTree>
    <p:extLst>
      <p:ext uri="{BB962C8B-B14F-4D97-AF65-F5344CB8AC3E}">
        <p14:creationId xmlns:p14="http://schemas.microsoft.com/office/powerpoint/2010/main" val="20269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000201" y="468658"/>
            <a:ext cx="11157729" cy="2014246"/>
          </a:xfrm>
          <a:prstGeom prst="rect">
            <a:avLst/>
          </a:prstGeom>
        </p:spPr>
      </p:pic>
      <p:sp>
        <p:nvSpPr>
          <p:cNvPr id="20" name="Rounded Rectangle 19"/>
          <p:cNvSpPr/>
          <p:nvPr/>
        </p:nvSpPr>
        <p:spPr>
          <a:xfrm>
            <a:off x="1254630" y="2628900"/>
            <a:ext cx="10251570" cy="5562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2" name="Rectangle 1"/>
          <p:cNvSpPr/>
          <p:nvPr/>
        </p:nvSpPr>
        <p:spPr>
          <a:xfrm>
            <a:off x="1752600" y="3263098"/>
            <a:ext cx="8915400" cy="4524315"/>
          </a:xfrm>
          <a:prstGeom prst="rect">
            <a:avLst/>
          </a:prstGeom>
        </p:spPr>
        <p:txBody>
          <a:bodyPr wrap="square">
            <a:spAutoFit/>
          </a:bodyPr>
          <a:lstStyle/>
          <a:p>
            <a:r>
              <a:rPr lang="en-GB" sz="3200" b="1" dirty="0">
                <a:solidFill>
                  <a:srgbClr val="0070C0"/>
                </a:solidFill>
                <a:latin typeface="Berlin Sans FB" panose="020E0602020502020306" pitchFamily="34" charset="0"/>
              </a:rPr>
              <a:t>They Pollinate Wild Plants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Wild plants provide food for lots of insects, birds and animals.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Without wild plants, these would disappear.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There would be no milk, meat and other important foods we get from animals and birds. </a:t>
            </a: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44051" y="2495195"/>
            <a:ext cx="3293761" cy="247858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8299" y="5882213"/>
            <a:ext cx="5203159" cy="2926777"/>
          </a:xfrm>
          <a:prstGeom prst="rect">
            <a:avLst/>
          </a:prstGeom>
        </p:spPr>
      </p:pic>
    </p:spTree>
    <p:extLst>
      <p:ext uri="{BB962C8B-B14F-4D97-AF65-F5344CB8AC3E}">
        <p14:creationId xmlns:p14="http://schemas.microsoft.com/office/powerpoint/2010/main" val="70035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000201" y="468658"/>
            <a:ext cx="11157729" cy="2014246"/>
          </a:xfrm>
          <a:prstGeom prst="rect">
            <a:avLst/>
          </a:prstGeom>
        </p:spPr>
      </p:pic>
      <p:sp>
        <p:nvSpPr>
          <p:cNvPr id="2" name="Rounded Rectangle 1"/>
          <p:cNvSpPr/>
          <p:nvPr/>
        </p:nvSpPr>
        <p:spPr>
          <a:xfrm>
            <a:off x="1254630" y="2666707"/>
            <a:ext cx="10403970" cy="6743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02348" y="2990959"/>
            <a:ext cx="9527028" cy="5807552"/>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Produce Honey</a:t>
            </a:r>
            <a:endPar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Bef>
                <a:spcPts val="900"/>
              </a:spcBef>
              <a:spcAft>
                <a:spcPts val="9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It is only bees who can produce honey for us. </a:t>
            </a:r>
          </a:p>
          <a:p>
            <a:pPr>
              <a:lnSpc>
                <a:spcPct val="107000"/>
              </a:lnSpc>
              <a:spcAft>
                <a:spcPts val="1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Natural honey is an important food that has immense benefits on our health.</a:t>
            </a:r>
          </a:p>
          <a:p>
            <a:pPr>
              <a:lnSpc>
                <a:spcPct val="107000"/>
              </a:lnSpc>
              <a:spcAft>
                <a:spcPts val="1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Honey also reduces coughs, increases athletic performance, heals wounds and fight bacteria. </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146" name="Picture 2" descr="Honey Jar Labels | Honey Jar Stickers | Avery WePri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13129" y="3338419"/>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76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62000" y="800100"/>
            <a:ext cx="8919030" cy="59446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00B050"/>
                </a:solidFill>
                <a:latin typeface="Berlin Sans FB" panose="020E0602020502020306" pitchFamily="34" charset="0"/>
              </a:rPr>
              <a:t>Bees are not the world's only pollinators. </a:t>
            </a:r>
            <a:r>
              <a:rPr lang="en-GB" sz="3600" dirty="0">
                <a:solidFill>
                  <a:srgbClr val="0070C0"/>
                </a:solidFill>
                <a:latin typeface="Berlin Sans FB" panose="020E0602020502020306" pitchFamily="34" charset="0"/>
              </a:rPr>
              <a:t>Flies, wasps, moths, beetles, </a:t>
            </a:r>
            <a:r>
              <a:rPr lang="en-GB" sz="3600" dirty="0" err="1">
                <a:solidFill>
                  <a:srgbClr val="0070C0"/>
                </a:solidFill>
                <a:latin typeface="Berlin Sans FB" panose="020E0602020502020306" pitchFamily="34" charset="0"/>
              </a:rPr>
              <a:t>butterfies</a:t>
            </a:r>
            <a:r>
              <a:rPr lang="en-GB" sz="3600" dirty="0">
                <a:solidFill>
                  <a:srgbClr val="0070C0"/>
                </a:solidFill>
                <a:latin typeface="Berlin Sans FB" panose="020E0602020502020306" pitchFamily="34" charset="0"/>
              </a:rPr>
              <a:t> </a:t>
            </a:r>
            <a:r>
              <a:rPr lang="en-GB" sz="3600" dirty="0">
                <a:solidFill>
                  <a:srgbClr val="00B050"/>
                </a:solidFill>
                <a:latin typeface="Berlin Sans FB" panose="020E0602020502020306" pitchFamily="34" charset="0"/>
              </a:rPr>
              <a:t>and even some </a:t>
            </a:r>
            <a:r>
              <a:rPr lang="en-GB" sz="3600" dirty="0">
                <a:solidFill>
                  <a:srgbClr val="0070C0"/>
                </a:solidFill>
                <a:latin typeface="Berlin Sans FB" panose="020E0602020502020306" pitchFamily="34" charset="0"/>
              </a:rPr>
              <a:t>birds</a:t>
            </a:r>
            <a:r>
              <a:rPr lang="en-GB" sz="3600" dirty="0">
                <a:solidFill>
                  <a:srgbClr val="00B050"/>
                </a:solidFill>
                <a:latin typeface="Berlin Sans FB" panose="020E0602020502020306" pitchFamily="34" charset="0"/>
              </a:rPr>
              <a:t> all pollinate. </a:t>
            </a:r>
          </a:p>
          <a:p>
            <a:pPr>
              <a:lnSpc>
                <a:spcPct val="107000"/>
              </a:lnSpc>
              <a:spcAft>
                <a:spcPts val="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Estimates suggest we have over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1500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pollinating insect species in Britain. </a:t>
            </a:r>
            <a:endParaRPr lang="en-GB" sz="36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3"/>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2"/>
            <a:ext cx="8077200" cy="584775"/>
          </a:xfrm>
          <a:prstGeom prst="rect">
            <a:avLst/>
          </a:prstGeom>
        </p:spPr>
        <p:txBody>
          <a:bodyPr wrap="square">
            <a:spAutoFit/>
          </a:bodyPr>
          <a:lstStyle/>
          <a:p>
            <a:endParaRPr lang="en-GB" sz="3200" dirty="0">
              <a:solidFill>
                <a:srgbClr val="00B050"/>
              </a:solidFill>
              <a:latin typeface="Berlin Sans FB" panose="020E0602020502020306" pitchFamily="34" charset="0"/>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4130" y="7403738"/>
            <a:ext cx="3724342" cy="2341994"/>
          </a:xfrm>
          <a:prstGeom prst="rect">
            <a:avLst/>
          </a:prstGeom>
          <a:ln>
            <a:noFill/>
          </a:ln>
          <a:effectLst>
            <a:softEdge rad="112500"/>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9768" y="4856776"/>
            <a:ext cx="3189206" cy="2770407"/>
          </a:xfrm>
          <a:prstGeom prst="rect">
            <a:avLst/>
          </a:prstGeom>
          <a:ln>
            <a:noFill/>
          </a:ln>
          <a:effectLst>
            <a:softEdge rad="112500"/>
          </a:effectLst>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13817" y="6336221"/>
            <a:ext cx="3667192" cy="2581924"/>
          </a:xfrm>
          <a:prstGeom prst="rect">
            <a:avLst/>
          </a:prstGeom>
          <a:ln>
            <a:noFill/>
          </a:ln>
          <a:effectLst>
            <a:softEdge rad="112500"/>
          </a:effectLst>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27526" y="2087398"/>
            <a:ext cx="3439773" cy="2419987"/>
          </a:xfrm>
          <a:prstGeom prst="rect">
            <a:avLst/>
          </a:prstGeom>
          <a:ln>
            <a:noFill/>
          </a:ln>
          <a:effectLst>
            <a:softEdge rad="112500"/>
          </a:effectLst>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3940" y="7438187"/>
            <a:ext cx="3425066" cy="2351878"/>
          </a:xfrm>
          <a:prstGeom prst="rect">
            <a:avLst/>
          </a:prstGeom>
        </p:spPr>
      </p:pic>
      <p:pic>
        <p:nvPicPr>
          <p:cNvPr id="1026" name="Picture 2" descr="Fear in Mexico as twin deaths expose threat to monarch butterflies and  their defenders | Environment | The Guardia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88174" y="1179160"/>
            <a:ext cx="3822866" cy="229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74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177799" y="509634"/>
            <a:ext cx="12771767" cy="2014246"/>
          </a:xfrm>
          <a:prstGeom prst="rect">
            <a:avLst/>
          </a:prstGeom>
        </p:spPr>
      </p:pic>
      <p:sp>
        <p:nvSpPr>
          <p:cNvPr id="5" name="Rounded Rectangle 4"/>
          <p:cNvSpPr/>
          <p:nvPr/>
        </p:nvSpPr>
        <p:spPr>
          <a:xfrm>
            <a:off x="1371600" y="3009900"/>
            <a:ext cx="14217415" cy="6172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84583" y="2781300"/>
            <a:ext cx="13804432" cy="5808641"/>
          </a:xfrm>
          <a:prstGeom prst="rect">
            <a:avLst/>
          </a:prstGeom>
        </p:spPr>
        <p:txBody>
          <a:bodyPr wrap="square">
            <a:spAutoFit/>
          </a:bodyPr>
          <a:lstStyle/>
          <a:p>
            <a:pPr marL="457200" indent="-457200">
              <a:lnSpc>
                <a:spcPct val="107000"/>
              </a:lnSpc>
              <a:spcAft>
                <a:spcPts val="800"/>
              </a:spcAft>
              <a:buFont typeface="Arial" panose="020B0604020202020204" pitchFamily="34" charset="0"/>
              <a:buChar char="•"/>
            </a:pPr>
            <a:endParaRPr lang="en-GB" sz="28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are a fantastic symbol of nature.</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By keeping the cycle of life turning, bees boost the colour and beauty of our countryside. </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Some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80% of European wildflowers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require insect pollination.</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Pollinators allow plants to fruit, set seed and breed. This in turn provides food and habitat for a range of other creatures. </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 the health of our natural ecosystems is linked to the health of our bees and other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3"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7251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3280101" y="545387"/>
            <a:ext cx="10813397" cy="2014246"/>
          </a:xfrm>
          <a:prstGeom prst="rect">
            <a:avLst/>
          </a:prstGeom>
        </p:spPr>
      </p:pic>
      <p:sp>
        <p:nvSpPr>
          <p:cNvPr id="10" name="TextBox 10"/>
          <p:cNvSpPr txBox="1"/>
          <p:nvPr/>
        </p:nvSpPr>
        <p:spPr>
          <a:xfrm>
            <a:off x="876300" y="1039497"/>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in danger of dying out!!</a:t>
            </a: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98889" y="3006785"/>
            <a:ext cx="8724900" cy="578876"/>
          </a:xfrm>
          <a:prstGeom prst="rect">
            <a:avLst/>
          </a:prstGeom>
        </p:spPr>
        <p:txBody>
          <a:bodyPr wrap="square">
            <a:spAutoFit/>
          </a:bodyPr>
          <a:lstStyle/>
          <a:p>
            <a:pPr>
              <a:lnSpc>
                <a:spcPct val="107000"/>
              </a:lnSpc>
              <a:spcBef>
                <a:spcPts val="900"/>
              </a:spcBef>
              <a:spcAft>
                <a:spcPts val="900"/>
              </a:spcAft>
            </a:pP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6" name="Oval 5"/>
          <p:cNvSpPr/>
          <p:nvPr/>
        </p:nvSpPr>
        <p:spPr>
          <a:xfrm>
            <a:off x="6287597" y="4570213"/>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16" name="Oval 15"/>
          <p:cNvSpPr/>
          <p:nvPr/>
        </p:nvSpPr>
        <p:spPr>
          <a:xfrm>
            <a:off x="1447800" y="7000185"/>
            <a:ext cx="4267200" cy="17804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Habitat loss</a:t>
            </a:r>
          </a:p>
          <a:p>
            <a:pPr algn="ctr"/>
            <a:endParaRPr lang="en-GB" dirty="0"/>
          </a:p>
        </p:txBody>
      </p:sp>
      <p:sp>
        <p:nvSpPr>
          <p:cNvPr id="20" name="Oval 19"/>
          <p:cNvSpPr/>
          <p:nvPr/>
        </p:nvSpPr>
        <p:spPr>
          <a:xfrm>
            <a:off x="1133418" y="2942242"/>
            <a:ext cx="4267200" cy="178048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Pollution and disease</a:t>
            </a:r>
          </a:p>
        </p:txBody>
      </p:sp>
      <p:sp>
        <p:nvSpPr>
          <p:cNvPr id="21" name="Oval 20"/>
          <p:cNvSpPr/>
          <p:nvPr/>
        </p:nvSpPr>
        <p:spPr>
          <a:xfrm>
            <a:off x="12123358" y="2803612"/>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sp>
        <p:nvSpPr>
          <p:cNvPr id="22" name="Oval 21"/>
          <p:cNvSpPr/>
          <p:nvPr/>
        </p:nvSpPr>
        <p:spPr>
          <a:xfrm>
            <a:off x="11816439" y="6916912"/>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Tree>
    <p:extLst>
      <p:ext uri="{BB962C8B-B14F-4D97-AF65-F5344CB8AC3E}">
        <p14:creationId xmlns:p14="http://schemas.microsoft.com/office/powerpoint/2010/main" val="330815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460057"/>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Habitat loss</a:t>
            </a:r>
          </a:p>
          <a:p>
            <a:pPr algn="ctr"/>
            <a:endParaRPr lang="en-GB" dirty="0"/>
          </a:p>
        </p:txBody>
      </p:sp>
      <p:sp>
        <p:nvSpPr>
          <p:cNvPr id="4" name="Rectangle 3"/>
          <p:cNvSpPr/>
          <p:nvPr/>
        </p:nvSpPr>
        <p:spPr>
          <a:xfrm>
            <a:off x="304800" y="2628900"/>
            <a:ext cx="6477000" cy="2554545"/>
          </a:xfrm>
          <a:prstGeom prst="rect">
            <a:avLst/>
          </a:prstGeom>
        </p:spPr>
        <p:txBody>
          <a:bodyPr wrap="square">
            <a:spAutoFit/>
          </a:bodyPr>
          <a:lstStyle/>
          <a:p>
            <a:r>
              <a:rPr lang="en-GB" sz="3200" dirty="0">
                <a:solidFill>
                  <a:srgbClr val="0070C0"/>
                </a:solidFill>
                <a:latin typeface="Berlin Sans FB" panose="020E0602020502020306" pitchFamily="34" charset="0"/>
              </a:rPr>
              <a:t>Less forage and shelter for bees. It’s vital for bees to have enough flowers to forage and safe places to use for nesting among vegetation, soil and hedges.</a:t>
            </a:r>
            <a:endParaRPr lang="en-GB" dirty="0"/>
          </a:p>
        </p:txBody>
      </p:sp>
      <p:sp>
        <p:nvSpPr>
          <p:cNvPr id="5" name="Oval 4"/>
          <p:cNvSpPr/>
          <p:nvPr/>
        </p:nvSpPr>
        <p:spPr>
          <a:xfrm>
            <a:off x="11277600" y="117325"/>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6" name="Rectangle 5"/>
          <p:cNvSpPr/>
          <p:nvPr/>
        </p:nvSpPr>
        <p:spPr>
          <a:xfrm>
            <a:off x="8077200" y="2240542"/>
            <a:ext cx="9753600" cy="2554545"/>
          </a:xfrm>
          <a:prstGeom prst="rect">
            <a:avLst/>
          </a:prstGeom>
        </p:spPr>
        <p:txBody>
          <a:bodyPr wrap="square">
            <a:spAutoFit/>
          </a:bodyPr>
          <a:lstStyle/>
          <a:p>
            <a:r>
              <a:rPr lang="en-GB" sz="3200" dirty="0">
                <a:solidFill>
                  <a:srgbClr val="FFC000"/>
                </a:solidFill>
                <a:latin typeface="Berlin Sans FB" panose="020E0602020502020306" pitchFamily="34" charset="0"/>
              </a:rPr>
              <a:t>Changes in climate may be disrupting bee nesting behaviour. It may also affect the timing of flowering plants that bees rely on for food. E.g. apple trees could be in blossom at a different time from when the bees are active.</a:t>
            </a:r>
            <a:endParaRPr lang="en-GB" dirty="0"/>
          </a:p>
        </p:txBody>
      </p:sp>
      <p:sp>
        <p:nvSpPr>
          <p:cNvPr id="7" name="Oval 6"/>
          <p:cNvSpPr/>
          <p:nvPr/>
        </p:nvSpPr>
        <p:spPr>
          <a:xfrm>
            <a:off x="457200" y="5466153"/>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
        <p:nvSpPr>
          <p:cNvPr id="8" name="Rectangle 7"/>
          <p:cNvSpPr/>
          <p:nvPr/>
        </p:nvSpPr>
        <p:spPr>
          <a:xfrm>
            <a:off x="838200" y="7278112"/>
            <a:ext cx="6858000" cy="2554545"/>
          </a:xfrm>
          <a:prstGeom prst="rect">
            <a:avLst/>
          </a:prstGeom>
        </p:spPr>
        <p:txBody>
          <a:bodyPr wrap="square">
            <a:spAutoFit/>
          </a:bodyPr>
          <a:lstStyle/>
          <a:p>
            <a:r>
              <a:rPr lang="en-GB" sz="3200" dirty="0">
                <a:solidFill>
                  <a:srgbClr val="7030A0"/>
                </a:solidFill>
                <a:latin typeface="Berlin Sans FB" panose="020E0602020502020306" pitchFamily="34" charset="0"/>
              </a:rPr>
              <a:t>Some species that are not naturally found in UK can be disruptive or worse for native bees. E.g. Asian Hornet recently arrived in UK and could devastate British bee species</a:t>
            </a:r>
            <a:r>
              <a:rPr lang="en-GB" sz="3200" dirty="0"/>
              <a:t>.</a:t>
            </a:r>
          </a:p>
        </p:txBody>
      </p:sp>
      <p:sp>
        <p:nvSpPr>
          <p:cNvPr id="9" name="Rectangle 8"/>
          <p:cNvSpPr/>
          <p:nvPr/>
        </p:nvSpPr>
        <p:spPr>
          <a:xfrm>
            <a:off x="8873987" y="6819900"/>
            <a:ext cx="9074426" cy="2554545"/>
          </a:xfrm>
          <a:prstGeom prst="rect">
            <a:avLst/>
          </a:prstGeom>
        </p:spPr>
        <p:txBody>
          <a:bodyPr wrap="square">
            <a:spAutoFit/>
          </a:bodyPr>
          <a:lstStyle/>
          <a:p>
            <a:r>
              <a:rPr lang="en-GB" sz="3200" dirty="0">
                <a:solidFill>
                  <a:srgbClr val="00B050"/>
                </a:solidFill>
                <a:latin typeface="Berlin Sans FB" panose="020E0602020502020306" pitchFamily="34" charset="0"/>
              </a:rPr>
              <a:t>These can have adverse effects on bees by reducing their breeding success and resistance to disease. Scientists have found that exposure to pesticides can impair honeybees ability to navigate, bumblebees ability to reproduce.</a:t>
            </a:r>
          </a:p>
        </p:txBody>
      </p:sp>
      <p:sp>
        <p:nvSpPr>
          <p:cNvPr id="10" name="Oval 9"/>
          <p:cNvSpPr/>
          <p:nvPr/>
        </p:nvSpPr>
        <p:spPr>
          <a:xfrm>
            <a:off x="11049000" y="4610100"/>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pic>
        <p:nvPicPr>
          <p:cNvPr id="11"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344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63008" y="466336"/>
            <a:ext cx="6544095" cy="2014246"/>
          </a:xfrm>
          <a:prstGeom prst="rect">
            <a:avLst/>
          </a:prstGeom>
        </p:spPr>
      </p:pic>
      <p:sp>
        <p:nvSpPr>
          <p:cNvPr id="2" name="Rounded Rectangle 1"/>
          <p:cNvSpPr/>
          <p:nvPr/>
        </p:nvSpPr>
        <p:spPr>
          <a:xfrm>
            <a:off x="584672" y="2730640"/>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latin typeface="Berlin Sans FB" panose="020E0602020502020306" pitchFamily="34" charset="0"/>
              </a:rPr>
              <a:t>First and foremost is to</a:t>
            </a:r>
            <a:r>
              <a:rPr lang="en-GB" sz="3200" dirty="0">
                <a:solidFill>
                  <a:srgbClr val="0070C0"/>
                </a:solidFill>
                <a:latin typeface="Berlin Sans FB" panose="020E0602020502020306" pitchFamily="34" charset="0"/>
              </a:rPr>
              <a:t> protect existing natural habitats.</a:t>
            </a:r>
            <a:r>
              <a:rPr lang="en-GB" sz="3200" dirty="0">
                <a:solidFill>
                  <a:srgbClr val="00B050"/>
                </a:solidFill>
                <a:latin typeface="Berlin Sans FB" panose="020E0602020502020306" pitchFamily="34" charset="0"/>
              </a:rPr>
              <a:t> </a:t>
            </a:r>
          </a:p>
          <a:p>
            <a:pPr algn="ctr"/>
            <a:endParaRPr lang="en-GB" sz="3200" dirty="0">
              <a:solidFill>
                <a:srgbClr val="00B050"/>
              </a:solidFill>
              <a:latin typeface="Berlin Sans FB" panose="020E0602020502020306" pitchFamily="34" charset="0"/>
            </a:endParaRPr>
          </a:p>
          <a:p>
            <a:pPr algn="ctr"/>
            <a:r>
              <a:rPr lang="en-GB" sz="3200" dirty="0">
                <a:solidFill>
                  <a:srgbClr val="00B050"/>
                </a:solidFill>
                <a:latin typeface="Berlin Sans FB" panose="020E0602020502020306" pitchFamily="34" charset="0"/>
              </a:rPr>
              <a:t>Native hedgerows are vital for pollinators and wildlife. </a:t>
            </a:r>
          </a:p>
          <a:p>
            <a:pPr algn="ctr"/>
            <a:endParaRPr lang="en-GB" sz="3200" dirty="0">
              <a:solidFill>
                <a:srgbClr val="00B050"/>
              </a:solidFill>
              <a:latin typeface="Berlin Sans FB" panose="020E0602020502020306" pitchFamily="34" charset="0"/>
            </a:endParaRPr>
          </a:p>
          <a:p>
            <a:pPr algn="ctr"/>
            <a:r>
              <a:rPr lang="en-GB" sz="3200" dirty="0">
                <a:solidFill>
                  <a:srgbClr val="00B050"/>
                </a:solidFill>
                <a:latin typeface="Berlin Sans FB" panose="020E0602020502020306" pitchFamily="34" charset="0"/>
              </a:rPr>
              <a:t>It is important to reduce mowing grassy areas. This allows common wildflower to naturally grow among the grass.</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2050" name="Picture 2" descr="https://i.pinimg.com/originals/1d/ab/ef/1dabefa0618f8d20c30973414caa4c0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53980" y="3511106"/>
            <a:ext cx="7648553" cy="51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02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63008" y="466336"/>
            <a:ext cx="6544095" cy="2014246"/>
          </a:xfrm>
          <a:prstGeom prst="rect">
            <a:avLst/>
          </a:prstGeom>
        </p:spPr>
      </p:pic>
      <p:sp>
        <p:nvSpPr>
          <p:cNvPr id="2" name="Rounded Rectangle 1"/>
          <p:cNvSpPr/>
          <p:nvPr/>
        </p:nvSpPr>
        <p:spPr>
          <a:xfrm>
            <a:off x="1254630" y="2628900"/>
            <a:ext cx="154331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11" name="Rectangle 10"/>
          <p:cNvSpPr/>
          <p:nvPr/>
        </p:nvSpPr>
        <p:spPr>
          <a:xfrm>
            <a:off x="2449286" y="3697456"/>
            <a:ext cx="14020798" cy="4718215"/>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Next comes</a:t>
            </a: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 restoration of existing areas</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to encourage plants to grow.</a:t>
            </a:r>
          </a:p>
          <a:p>
            <a:pPr>
              <a:lnSpc>
                <a:spcPct val="107000"/>
              </a:lnSpc>
              <a:spcAft>
                <a:spcPts val="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Trees and shrubs, verges and parks need to be allowed to flower and fruit. Bees need the nectar that flowers provide, while birds need the seeds.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need to survive the winter and safe spaces to rear the next generation. Leaving rough uncut areas in parks or around hedgerow bottoms are perfect places for this.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13" name="TextBox 10"/>
          <p:cNvSpPr txBox="1"/>
          <p:nvPr/>
        </p:nvSpPr>
        <p:spPr>
          <a:xfrm>
            <a:off x="879461" y="932758"/>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spTree>
    <p:extLst>
      <p:ext uri="{BB962C8B-B14F-4D97-AF65-F5344CB8AC3E}">
        <p14:creationId xmlns:p14="http://schemas.microsoft.com/office/powerpoint/2010/main" val="3000988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63008" y="466336"/>
            <a:ext cx="6544095" cy="2014246"/>
          </a:xfrm>
          <a:prstGeom prst="rect">
            <a:avLst/>
          </a:prstGeom>
        </p:spPr>
      </p:pic>
      <p:sp>
        <p:nvSpPr>
          <p:cNvPr id="2" name="Rounded Rectangle 1"/>
          <p:cNvSpPr/>
          <p:nvPr/>
        </p:nvSpPr>
        <p:spPr>
          <a:xfrm>
            <a:off x="1254630" y="2666707"/>
            <a:ext cx="6746370" cy="3695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rgbClr val="00B050"/>
                </a:solidFill>
                <a:latin typeface="Berlin Sans FB" panose="020E0602020502020306" pitchFamily="34" charset="0"/>
              </a:rPr>
              <a:t>Last but not least comes the</a:t>
            </a:r>
            <a:r>
              <a:rPr lang="en-GB" sz="3200" dirty="0">
                <a:solidFill>
                  <a:srgbClr val="0070C0"/>
                </a:solidFill>
                <a:latin typeface="Berlin Sans FB" panose="020E0602020502020306" pitchFamily="34" charset="0"/>
              </a:rPr>
              <a:t> creation of new habitat</a:t>
            </a:r>
            <a:r>
              <a:rPr lang="en-GB" sz="3200" dirty="0">
                <a:solidFill>
                  <a:srgbClr val="00B050"/>
                </a:solidFill>
                <a:latin typeface="Berlin Sans FB" panose="020E0602020502020306" pitchFamily="34" charset="0"/>
              </a:rPr>
              <a:t>.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Higher quality green spaces bring us closer to nature. </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744" y="2618194"/>
            <a:ext cx="8115300" cy="6815059"/>
          </a:xfrm>
          <a:prstGeom prst="rect">
            <a:avLst/>
          </a:prstGeom>
        </p:spPr>
      </p:pic>
    </p:spTree>
    <p:extLst>
      <p:ext uri="{BB962C8B-B14F-4D97-AF65-F5344CB8AC3E}">
        <p14:creationId xmlns:p14="http://schemas.microsoft.com/office/powerpoint/2010/main" val="337262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srcRect/>
          <a:stretch>
            <a:fillRect/>
          </a:stretch>
        </p:blipFill>
        <p:spPr>
          <a:xfrm rot="181237">
            <a:off x="4754960" y="5003114"/>
            <a:ext cx="8308282" cy="2745054"/>
          </a:xfrm>
          <a:prstGeom prst="rect">
            <a:avLst/>
          </a:prstGeom>
        </p:spPr>
      </p:pic>
      <p:pic>
        <p:nvPicPr>
          <p:cNvPr id="9"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7645886" y="8041176"/>
            <a:ext cx="3513896" cy="1075141"/>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BIODIVERSITY</a:t>
            </a:r>
          </a:p>
        </p:txBody>
      </p:sp>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1</a:t>
            </a:r>
          </a:p>
        </p:txBody>
      </p:sp>
      <p:pic>
        <p:nvPicPr>
          <p:cNvPr id="2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8"/>
          <p:cNvPicPr>
            <a:picLocks noChangeAspect="1"/>
          </p:cNvPicPr>
          <p:nvPr/>
        </p:nvPicPr>
        <p:blipFill>
          <a:blip r:embed="rId5"/>
          <a:srcRect/>
          <a:stretch>
            <a:fillRect/>
          </a:stretch>
        </p:blipFill>
        <p:spPr>
          <a:xfrm>
            <a:off x="16683654" y="15826"/>
            <a:ext cx="1513767" cy="1560642"/>
          </a:xfrm>
          <a:prstGeom prst="rect">
            <a:avLst/>
          </a:prstGeom>
        </p:spPr>
      </p:pic>
      <p:pic>
        <p:nvPicPr>
          <p:cNvPr id="1028" name="Picture 4" descr="How can changing your food shop help biodiversity? - BBC Fo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784" y="-27645"/>
            <a:ext cx="8557796" cy="48137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997" y="6364504"/>
            <a:ext cx="3864961" cy="386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ee the source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11208" y="876300"/>
            <a:ext cx="5633817" cy="338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89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181237">
            <a:off x="2228199" y="305669"/>
            <a:ext cx="13317795" cy="2014246"/>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Why do we need to protect our pollinators?</a:t>
            </a:r>
          </a:p>
        </p:txBody>
      </p:sp>
      <p:sp>
        <p:nvSpPr>
          <p:cNvPr id="4" name="Rectangle 3"/>
          <p:cNvSpPr/>
          <p:nvPr/>
        </p:nvSpPr>
        <p:spPr>
          <a:xfrm>
            <a:off x="1752600" y="3059551"/>
            <a:ext cx="13817650" cy="5940409"/>
          </a:xfrm>
          <a:prstGeom prst="rect">
            <a:avLst/>
          </a:prstGeom>
        </p:spPr>
        <p:txBody>
          <a:bodyPr wrap="square">
            <a:spAutoFit/>
          </a:bodyPr>
          <a:lstStyle/>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Farmers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need pollinators to ensure good yields of high quality produce. Without pollinators the livelihood of farmers would be impacted.</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Gardeners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rely on pollinators for growing their own fruit and vegetables to feed their families.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Environment</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78% of wild plants need insect pollination. Without these the landscape would be a much less beautiful place.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These plants provide shelter for our native wildlife.</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5972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628487" y="255467"/>
            <a:ext cx="8614500" cy="2014246"/>
          </a:xfrm>
          <a:prstGeom prst="rect">
            <a:avLst/>
          </a:prstGeom>
        </p:spPr>
      </p:pic>
      <p:sp>
        <p:nvSpPr>
          <p:cNvPr id="5" name="Rounded Rectangle 4"/>
          <p:cNvSpPr/>
          <p:nvPr/>
        </p:nvSpPr>
        <p:spPr>
          <a:xfrm>
            <a:off x="1447800" y="2857500"/>
            <a:ext cx="147066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46992"/>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1752600" y="3059551"/>
            <a:ext cx="14097000" cy="6533199"/>
          </a:xfrm>
          <a:prstGeom prst="rect">
            <a:avLst/>
          </a:prstGeom>
        </p:spPr>
        <p:txBody>
          <a:bodyPr wrap="square">
            <a:spAutoFit/>
          </a:bodyPr>
          <a:lstStyle/>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Plant for pollinators: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Grow more nectar-rich flowers, shrubs and trees to provide for pollinators throughout the year.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Let your garden grow wild:</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Leaving patches of land to grow wild let wildflowers grow and make great nesting and feeding sites.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Put away the pesticide:</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They can harm pollinators and many other beneficial invertebrates. Consider alternatives and only use pesticides as a last resort.</a:t>
            </a:r>
          </a:p>
          <a:p>
            <a:pPr>
              <a:lnSpc>
                <a:spcPct val="107000"/>
              </a:lnSpc>
              <a:spcAft>
                <a:spcPts val="800"/>
              </a:spcAft>
            </a:pPr>
            <a:r>
              <a:rPr lang="en-GB" sz="3600" dirty="0">
                <a:latin typeface="Calibri" panose="020F0502020204030204" pitchFamily="34" charset="0"/>
                <a:ea typeface="Calibri" panose="020F0502020204030204" pitchFamily="34"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667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628487" y="255467"/>
            <a:ext cx="8614500" cy="2014246"/>
          </a:xfrm>
          <a:prstGeom prst="rect">
            <a:avLst/>
          </a:prstGeom>
        </p:spPr>
      </p:pic>
      <p:sp>
        <p:nvSpPr>
          <p:cNvPr id="5" name="Rounded Rectangle 4"/>
          <p:cNvSpPr/>
          <p:nvPr/>
        </p:nvSpPr>
        <p:spPr>
          <a:xfrm>
            <a:off x="1447800" y="2857500"/>
            <a:ext cx="147066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59536"/>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1810996" y="2247900"/>
            <a:ext cx="13957852" cy="5512278"/>
          </a:xfrm>
          <a:prstGeom prst="rect">
            <a:avLst/>
          </a:prstGeom>
        </p:spPr>
        <p:txBody>
          <a:bodyPr wrap="square">
            <a:spAutoFit/>
          </a:bodyPr>
          <a:lstStyle/>
          <a:p>
            <a:pPr marL="342900" lvl="0" indent="-342900">
              <a:lnSpc>
                <a:spcPct val="107000"/>
              </a:lnSpc>
              <a:spcAft>
                <a:spcPts val="800"/>
              </a:spcAft>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Leave the lawnmower:</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Cut your grass less often, and remove cuttings to let plants flower.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Build a bee hotel and avoid disturbing or destroying nesting or hibernating insects in grass margins, bare soil, hedgerows, trees, dead wood or walls.</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4492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1383260" y="44991"/>
            <a:ext cx="11357130" cy="2014246"/>
          </a:xfrm>
          <a:prstGeom prst="rect">
            <a:avLst/>
          </a:prstGeom>
        </p:spPr>
      </p:pic>
      <p:sp>
        <p:nvSpPr>
          <p:cNvPr id="6" name="Rectangle 5"/>
          <p:cNvSpPr/>
          <p:nvPr/>
        </p:nvSpPr>
        <p:spPr>
          <a:xfrm>
            <a:off x="-152400" y="614077"/>
            <a:ext cx="14173200" cy="1220847"/>
          </a:xfrm>
          <a:prstGeom prst="rect">
            <a:avLst/>
          </a:prstGeom>
        </p:spPr>
        <p:txBody>
          <a:bodyPr wrap="square">
            <a:spAutoFit/>
          </a:bodyPr>
          <a:lstStyle/>
          <a:p>
            <a:pPr algn="ctr">
              <a:lnSpc>
                <a:spcPts val="8807"/>
              </a:lnSpc>
            </a:pPr>
            <a:r>
              <a:rPr lang="en-US" sz="8000" dirty="0">
                <a:solidFill>
                  <a:srgbClr val="000000"/>
                </a:solidFill>
                <a:latin typeface="Amatic SC Bold"/>
              </a:rPr>
              <a:t>4 things you can do to save our bees!!</a:t>
            </a:r>
          </a:p>
        </p:txBody>
      </p:sp>
      <p:sp>
        <p:nvSpPr>
          <p:cNvPr id="7" name="Oval 6"/>
          <p:cNvSpPr/>
          <p:nvPr/>
        </p:nvSpPr>
        <p:spPr>
          <a:xfrm>
            <a:off x="12268200" y="5524500"/>
            <a:ext cx="5486400" cy="4572000"/>
          </a:xfrm>
          <a:prstGeom prst="ellipse">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Don’t have a garden? You can grow flowers and plants in pots.</a:t>
            </a:r>
          </a:p>
        </p:txBody>
      </p:sp>
      <p:sp>
        <p:nvSpPr>
          <p:cNvPr id="8" name="Oval 7"/>
          <p:cNvSpPr/>
          <p:nvPr/>
        </p:nvSpPr>
        <p:spPr>
          <a:xfrm>
            <a:off x="76200" y="2122090"/>
            <a:ext cx="5486400" cy="4572000"/>
          </a:xfrm>
          <a:prstGeom prst="ellipse">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planning your garden, plant flowers and shrubs that will flower in Spring or Autumn.</a:t>
            </a:r>
          </a:p>
        </p:txBody>
      </p:sp>
      <p:sp>
        <p:nvSpPr>
          <p:cNvPr id="9" name="Oval 8"/>
          <p:cNvSpPr/>
          <p:nvPr/>
        </p:nvSpPr>
        <p:spPr>
          <a:xfrm>
            <a:off x="3939309" y="5715000"/>
            <a:ext cx="5486400" cy="4572000"/>
          </a:xfrm>
          <a:prstGeom prst="ellipse">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gardening consider leaving an area uncut to allow daisies, dandelions and other flowers to grow.</a:t>
            </a:r>
          </a:p>
        </p:txBody>
      </p:sp>
      <p:sp>
        <p:nvSpPr>
          <p:cNvPr id="10" name="Oval 9"/>
          <p:cNvSpPr/>
          <p:nvPr/>
        </p:nvSpPr>
        <p:spPr>
          <a:xfrm>
            <a:off x="7696200" y="2120935"/>
            <a:ext cx="5486400" cy="4572000"/>
          </a:xfrm>
          <a:prstGeom prst="ellips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Have a little more space? Grow a fruit bush.</a:t>
            </a:r>
          </a:p>
        </p:txBody>
      </p:sp>
    </p:spTree>
    <p:extLst>
      <p:ext uri="{BB962C8B-B14F-4D97-AF65-F5344CB8AC3E}">
        <p14:creationId xmlns:p14="http://schemas.microsoft.com/office/powerpoint/2010/main" val="2489825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620059" y="494074"/>
            <a:ext cx="10491079" cy="2014246"/>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Pollinator plan for your school</a:t>
            </a:r>
          </a:p>
        </p:txBody>
      </p:sp>
      <p:sp>
        <p:nvSpPr>
          <p:cNvPr id="4" name="Rectangle 3"/>
          <p:cNvSpPr/>
          <p:nvPr/>
        </p:nvSpPr>
        <p:spPr>
          <a:xfrm>
            <a:off x="1752600" y="3059551"/>
            <a:ext cx="14097000" cy="6248185"/>
          </a:xfrm>
          <a:prstGeom prst="rect">
            <a:avLst/>
          </a:prstGeom>
        </p:spPr>
        <p:txBody>
          <a:bodyPr wrap="square">
            <a:spAutoFit/>
          </a:bodyPr>
          <a:lstStyle/>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Draw a habitat map of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Identify areas where you can take action to help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hlinkClick r:id="rId3"/>
              </a:rPr>
              <a:t>www.pollinators.ie</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pollinating insects and what they need to survive.</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Protect wildlife spots you already have.</a:t>
            </a:r>
          </a:p>
          <a:p>
            <a:pPr>
              <a:lnSpc>
                <a:spcPct val="107000"/>
              </a:lnSpc>
              <a:spcAft>
                <a:spcPts val="800"/>
              </a:spcAft>
            </a:pP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Areas of long grass with wildflowers, flowerbeds or native trees.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Reduce mowing.</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Make your own “Don’t Mow” and “Pesticide free zone” signs for school.</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050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994192" cy="3216073"/>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a:t>
            </a: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trees.</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native trees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266700"/>
            <a:ext cx="3744686" cy="4468091"/>
          </a:xfrm>
          <a:prstGeom prst="rect">
            <a:avLst/>
          </a:prstGeom>
        </p:spPr>
      </p:pic>
      <p:pic>
        <p:nvPicPr>
          <p:cNvPr id="6146" name="Picture 2" descr="Hawthorn | How to Identify Hawthorn | A Guide from TC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04592" y="447874"/>
            <a:ext cx="4613275" cy="37377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ecies of UK: Week 58: Wild Cherry ('Prunus aviu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09800" y="5606590"/>
            <a:ext cx="4724400" cy="35606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rabapple Fertilizer Needs – How Much Should You Be Feeding A Crabapple Tre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5905500"/>
            <a:ext cx="4079792" cy="30884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8114" y="4678400"/>
            <a:ext cx="19812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willow</a:t>
            </a:r>
          </a:p>
        </p:txBody>
      </p:sp>
      <p:sp>
        <p:nvSpPr>
          <p:cNvPr id="12" name="TextBox 11"/>
          <p:cNvSpPr txBox="1"/>
          <p:nvPr/>
        </p:nvSpPr>
        <p:spPr>
          <a:xfrm>
            <a:off x="12192000" y="4411625"/>
            <a:ext cx="30480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hawthorn</a:t>
            </a:r>
          </a:p>
        </p:txBody>
      </p:sp>
      <p:sp>
        <p:nvSpPr>
          <p:cNvPr id="13" name="TextBox 12"/>
          <p:cNvSpPr txBox="1"/>
          <p:nvPr/>
        </p:nvSpPr>
        <p:spPr>
          <a:xfrm>
            <a:off x="2209800" y="9281355"/>
            <a:ext cx="39624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Wild cherry</a:t>
            </a:r>
          </a:p>
        </p:txBody>
      </p:sp>
      <p:sp>
        <p:nvSpPr>
          <p:cNvPr id="14" name="TextBox 13"/>
          <p:cNvSpPr txBox="1"/>
          <p:nvPr/>
        </p:nvSpPr>
        <p:spPr>
          <a:xfrm>
            <a:off x="8077200" y="9336916"/>
            <a:ext cx="32766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Crab apple</a:t>
            </a:r>
          </a:p>
        </p:txBody>
      </p:sp>
      <p:pic>
        <p:nvPicPr>
          <p:cNvPr id="6152" name="Picture 8" descr="Blackthorn Tree by David Davi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94032" y="5373256"/>
            <a:ext cx="4963886" cy="32990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198650" y="8782256"/>
            <a:ext cx="3276600" cy="1200329"/>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Blackthorn</a:t>
            </a:r>
          </a:p>
          <a:p>
            <a:endParaRPr lang="en-GB" sz="3600" dirty="0">
              <a:solidFill>
                <a:srgbClr val="C00000"/>
              </a:solidFill>
              <a:latin typeface="Berlin Sans FB" panose="020E0602020502020306" pitchFamily="34" charset="0"/>
            </a:endParaRPr>
          </a:p>
        </p:txBody>
      </p:sp>
    </p:spTree>
    <p:extLst>
      <p:ext uri="{BB962C8B-B14F-4D97-AF65-F5344CB8AC3E}">
        <p14:creationId xmlns:p14="http://schemas.microsoft.com/office/powerpoint/2010/main" val="2117500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2420600" y="19037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650759" y="562155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050" name="Picture 2" descr="Growing Crocuses: Planting &amp; Caring for Crocus Flowers | Garden De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6494" y="6382957"/>
            <a:ext cx="3241675" cy="21611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arda 'Cambridge Scarlet' - BBC Gardeners' World Magaz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7195" y="1639623"/>
            <a:ext cx="3382168" cy="22547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rysimum Bowles Mauve - Perennial Wallflower - Pack of THREE in Bud &amp; Bloom  - Special Deals - Garden Plant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87400" y="3009900"/>
            <a:ext cx="2840324"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owdrop | The Wildlife Trust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3559" y="6667500"/>
            <a:ext cx="3352800" cy="22410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5063" y="8724900"/>
            <a:ext cx="1752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Crocus</a:t>
            </a:r>
          </a:p>
        </p:txBody>
      </p:sp>
      <p:sp>
        <p:nvSpPr>
          <p:cNvPr id="26" name="TextBox 25"/>
          <p:cNvSpPr txBox="1"/>
          <p:nvPr/>
        </p:nvSpPr>
        <p:spPr>
          <a:xfrm>
            <a:off x="7467600" y="4158350"/>
            <a:ext cx="2362200" cy="646331"/>
          </a:xfrm>
          <a:prstGeom prst="rect">
            <a:avLst/>
          </a:prstGeom>
          <a:noFill/>
        </p:spPr>
        <p:txBody>
          <a:bodyPr wrap="square" rtlCol="0">
            <a:spAutoFit/>
          </a:bodyPr>
          <a:lstStyle/>
          <a:p>
            <a:r>
              <a:rPr lang="en-GB" sz="3600" dirty="0" err="1">
                <a:solidFill>
                  <a:srgbClr val="0070C0"/>
                </a:solidFill>
                <a:latin typeface="Berlin Sans FB" panose="020E0602020502020306" pitchFamily="34" charset="0"/>
              </a:rPr>
              <a:t>Monarda</a:t>
            </a:r>
            <a:endParaRPr lang="en-GB" sz="3600" dirty="0">
              <a:solidFill>
                <a:srgbClr val="0070C0"/>
              </a:solidFill>
              <a:latin typeface="Berlin Sans FB" panose="020E0602020502020306" pitchFamily="34" charset="0"/>
            </a:endParaRPr>
          </a:p>
        </p:txBody>
      </p:sp>
      <p:sp>
        <p:nvSpPr>
          <p:cNvPr id="27" name="TextBox 26"/>
          <p:cNvSpPr txBox="1"/>
          <p:nvPr/>
        </p:nvSpPr>
        <p:spPr>
          <a:xfrm>
            <a:off x="12801600" y="5805366"/>
            <a:ext cx="474985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Perennial Wildflower</a:t>
            </a:r>
          </a:p>
        </p:txBody>
      </p:sp>
      <p:sp>
        <p:nvSpPr>
          <p:cNvPr id="28" name="TextBox 27"/>
          <p:cNvSpPr txBox="1"/>
          <p:nvPr/>
        </p:nvSpPr>
        <p:spPr>
          <a:xfrm>
            <a:off x="8999359" y="9031147"/>
            <a:ext cx="26670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Snowdrop</a:t>
            </a:r>
          </a:p>
        </p:txBody>
      </p:sp>
    </p:spTree>
    <p:extLst>
      <p:ext uri="{BB962C8B-B14F-4D97-AF65-F5344CB8AC3E}">
        <p14:creationId xmlns:p14="http://schemas.microsoft.com/office/powerpoint/2010/main" val="2632986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herbs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1606671"/>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9525000" y="5307645"/>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3074" name="Picture 2" descr="Tips For Growing Marjoram In Your Herb Gar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371630"/>
            <a:ext cx="2705893" cy="2029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ves - Kerry's Fre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1728246"/>
            <a:ext cx="2792413" cy="27924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owing Sage: Your Guide to Planting &amp; Growing a Sage Plant| Gilmou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85875" y="2633249"/>
            <a:ext cx="3968750" cy="23018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osemary: Health benefits, precautions, and drug interaction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86800" y="6512285"/>
            <a:ext cx="5062681" cy="26494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52946" y="849630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Marjoram</a:t>
            </a:r>
          </a:p>
        </p:txBody>
      </p:sp>
      <p:sp>
        <p:nvSpPr>
          <p:cNvPr id="15" name="TextBox 14"/>
          <p:cNvSpPr txBox="1"/>
          <p:nvPr/>
        </p:nvSpPr>
        <p:spPr>
          <a:xfrm>
            <a:off x="7956127" y="4661314"/>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Chives</a:t>
            </a:r>
          </a:p>
        </p:txBody>
      </p:sp>
      <p:sp>
        <p:nvSpPr>
          <p:cNvPr id="16" name="TextBox 15"/>
          <p:cNvSpPr txBox="1"/>
          <p:nvPr/>
        </p:nvSpPr>
        <p:spPr>
          <a:xfrm>
            <a:off x="14782800" y="5055877"/>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Sage</a:t>
            </a:r>
          </a:p>
        </p:txBody>
      </p:sp>
      <p:sp>
        <p:nvSpPr>
          <p:cNvPr id="20" name="TextBox 19"/>
          <p:cNvSpPr txBox="1"/>
          <p:nvPr/>
        </p:nvSpPr>
        <p:spPr>
          <a:xfrm>
            <a:off x="9989959" y="944306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Rosemary</a:t>
            </a:r>
          </a:p>
        </p:txBody>
      </p:sp>
    </p:spTree>
    <p:extLst>
      <p:ext uri="{BB962C8B-B14F-4D97-AF65-F5344CB8AC3E}">
        <p14:creationId xmlns:p14="http://schemas.microsoft.com/office/powerpoint/2010/main" val="3351999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fruit and veg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23241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853024" y="540299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098" name="Picture 2" descr="Kale Information, Recipes and Fac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317054"/>
            <a:ext cx="3429000" cy="22925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rawberry Day (27th February) | Days Of The Ye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5845" y="1674128"/>
            <a:ext cx="3807355" cy="2489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static.com/images?q=tbn:ANd9GcRL8I0g9j369WGZ6fvEXLKB6WgdWO1JQJ4thQ2smp0ytaXdxFEwxMGCIxGkrUI&amp;usqp=CA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53670" y="3390900"/>
            <a:ext cx="3229859" cy="32298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cdn.shopify.com/s/files/1/0104/8100/8691/products/product_6940_large_6a278aed-8c4d-4741-a36c-e28f4553c342_300x300.jpg?v=157505179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86800" y="637163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600" y="8832032"/>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Kale</a:t>
            </a:r>
          </a:p>
        </p:txBody>
      </p:sp>
      <p:sp>
        <p:nvSpPr>
          <p:cNvPr id="16" name="TextBox 15"/>
          <p:cNvSpPr txBox="1"/>
          <p:nvPr/>
        </p:nvSpPr>
        <p:spPr>
          <a:xfrm>
            <a:off x="7162800" y="439348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Strawberry</a:t>
            </a:r>
          </a:p>
        </p:txBody>
      </p:sp>
      <p:sp>
        <p:nvSpPr>
          <p:cNvPr id="20" name="TextBox 19"/>
          <p:cNvSpPr txBox="1"/>
          <p:nvPr/>
        </p:nvSpPr>
        <p:spPr>
          <a:xfrm>
            <a:off x="14020800" y="7102931"/>
            <a:ext cx="3657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Runner beans</a:t>
            </a:r>
          </a:p>
        </p:txBody>
      </p:sp>
      <p:sp>
        <p:nvSpPr>
          <p:cNvPr id="21" name="TextBox 20"/>
          <p:cNvSpPr txBox="1"/>
          <p:nvPr/>
        </p:nvSpPr>
        <p:spPr>
          <a:xfrm>
            <a:off x="8908783" y="943368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Raspberry</a:t>
            </a:r>
          </a:p>
        </p:txBody>
      </p:sp>
    </p:spTree>
    <p:extLst>
      <p:ext uri="{BB962C8B-B14F-4D97-AF65-F5344CB8AC3E}">
        <p14:creationId xmlns:p14="http://schemas.microsoft.com/office/powerpoint/2010/main" val="2150719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5104341"/>
            <a:ext cx="5867400"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47800" y="723900"/>
            <a:ext cx="6705600" cy="731414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2362200" y="1181100"/>
            <a:ext cx="5486400" cy="6180025"/>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Reduce or eliminate pesticides in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Find out from the school caretaker if they use pesticide and could they reduce it?</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Only use herbicides for health and safety reasons. E.g. to stop areas becoming slippery.</a:t>
            </a:r>
          </a:p>
        </p:txBody>
      </p:sp>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Support our Pesticide-Free Towns Campaign - Pesticide Action Network U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5401" y="342900"/>
            <a:ext cx="5413546"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47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72800" y="266700"/>
            <a:ext cx="7086600" cy="9111342"/>
          </a:xfrm>
          <a:prstGeom prst="rect">
            <a:avLst/>
          </a:prstGeom>
        </p:spPr>
      </p:pic>
      <p:sp>
        <p:nvSpPr>
          <p:cNvPr id="9" name="Rounded Rectangle 8"/>
          <p:cNvSpPr/>
          <p:nvPr/>
        </p:nvSpPr>
        <p:spPr>
          <a:xfrm>
            <a:off x="620282" y="2690110"/>
            <a:ext cx="10733517" cy="507831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1652655" y="775152"/>
            <a:ext cx="8069855" cy="1624044"/>
          </a:xfrm>
          <a:prstGeom prst="rect">
            <a:avLst/>
          </a:prstGeom>
        </p:spPr>
      </p:pic>
      <p:sp>
        <p:nvSpPr>
          <p:cNvPr id="6" name="TextBox 9"/>
          <p:cNvSpPr txBox="1"/>
          <p:nvPr/>
        </p:nvSpPr>
        <p:spPr>
          <a:xfrm>
            <a:off x="1254226" y="1022706"/>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WHAT IS BIODIVERSITY?</a:t>
            </a:r>
          </a:p>
        </p:txBody>
      </p:sp>
      <p:sp>
        <p:nvSpPr>
          <p:cNvPr id="7" name="TextBox 6"/>
          <p:cNvSpPr txBox="1"/>
          <p:nvPr/>
        </p:nvSpPr>
        <p:spPr>
          <a:xfrm>
            <a:off x="1117196" y="3162300"/>
            <a:ext cx="10008003" cy="5078313"/>
          </a:xfrm>
          <a:prstGeom prst="rect">
            <a:avLst/>
          </a:prstGeom>
          <a:noFill/>
        </p:spPr>
        <p:txBody>
          <a:bodyPr wrap="square" rtlCol="0">
            <a:spAutoFit/>
          </a:bodyPr>
          <a:lstStyle/>
          <a:p>
            <a:endParaRPr lang="en-GB" sz="3600" dirty="0">
              <a:solidFill>
                <a:srgbClr val="FF0000"/>
              </a:solidFill>
              <a:latin typeface="Berlin Sans FB" panose="020E0602020502020306" pitchFamily="34" charset="0"/>
            </a:endParaRPr>
          </a:p>
          <a:p>
            <a:r>
              <a:rPr lang="en-GB" sz="3600" dirty="0">
                <a:solidFill>
                  <a:srgbClr val="FF0000"/>
                </a:solidFill>
                <a:latin typeface="Berlin Sans FB" panose="020E0602020502020306" pitchFamily="34" charset="0"/>
              </a:rPr>
              <a:t>BIO</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LIFE</a:t>
            </a:r>
          </a:p>
          <a:p>
            <a:endParaRPr lang="en-GB" sz="3600" dirty="0">
              <a:solidFill>
                <a:srgbClr val="FF0000"/>
              </a:solidFill>
              <a:latin typeface="Berlin Sans FB" panose="020E0602020502020306" pitchFamily="34" charset="0"/>
            </a:endParaRPr>
          </a:p>
          <a:p>
            <a:r>
              <a:rPr lang="en-GB" sz="3600" dirty="0">
                <a:solidFill>
                  <a:srgbClr val="FF0000"/>
                </a:solidFill>
                <a:latin typeface="Berlin Sans FB" panose="020E0602020502020306" pitchFamily="34" charset="0"/>
              </a:rPr>
              <a:t>DIVERSITY</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RANGE OF DIFFERENT THINGS</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Biodiversity is all of the plants and animals species that are living.</a:t>
            </a:r>
          </a:p>
          <a:p>
            <a:endParaRPr lang="en-GB" sz="3600" dirty="0">
              <a:solidFill>
                <a:srgbClr val="00B050"/>
              </a:solidFill>
              <a:latin typeface="Berlin Sans FB" panose="020E0602020502020306" pitchFamily="34" charset="0"/>
            </a:endParaRPr>
          </a:p>
          <a:p>
            <a:endParaRPr lang="en-GB" sz="3600" dirty="0">
              <a:solidFill>
                <a:srgbClr val="00B050"/>
              </a:solidFill>
              <a:latin typeface="Berlin Sans FB" panose="020E0602020502020306" pitchFamily="34" charset="0"/>
            </a:endParaRPr>
          </a:p>
        </p:txBody>
      </p:sp>
      <p:pic>
        <p:nvPicPr>
          <p:cNvPr id="1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2261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esticide-Free Challenge for Kids - Pesticide Action Network U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90500"/>
            <a:ext cx="15925800" cy="1006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75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285750"/>
            <a:ext cx="13182600" cy="9886950"/>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6488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1324535" y="138722"/>
            <a:ext cx="5307882" cy="1624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855949"/>
            <a:ext cx="13101132" cy="8001000"/>
          </a:xfrm>
          <a:prstGeom prst="rect">
            <a:avLst/>
          </a:prstGeom>
        </p:spPr>
      </p:pic>
      <p:sp>
        <p:nvSpPr>
          <p:cNvPr id="6" name="TextBox 25"/>
          <p:cNvSpPr txBox="1"/>
          <p:nvPr/>
        </p:nvSpPr>
        <p:spPr>
          <a:xfrm>
            <a:off x="-1828800" y="470242"/>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High biodiversity</a:t>
            </a:r>
          </a:p>
        </p:txBody>
      </p:sp>
      <p:sp>
        <p:nvSpPr>
          <p:cNvPr id="7" name="Right Arrow 6"/>
          <p:cNvSpPr/>
          <p:nvPr/>
        </p:nvSpPr>
        <p:spPr>
          <a:xfrm>
            <a:off x="228600" y="392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152400" y="8801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1828800" y="59047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4020800" y="4086997"/>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2344400" y="4914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4020800" y="840671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14637944" y="562663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10800000">
            <a:off x="12141879" y="750448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0800000">
            <a:off x="12268200" y="9508994"/>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1600200" y="2095128"/>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58200" y="175025"/>
            <a:ext cx="9144000" cy="1600438"/>
          </a:xfrm>
          <a:prstGeom prst="rect">
            <a:avLst/>
          </a:prstGeom>
        </p:spPr>
        <p:txBody>
          <a:bodyPr>
            <a:spAutoFit/>
          </a:bodyPr>
          <a:lstStyle/>
          <a:p>
            <a:r>
              <a:rPr lang="en-GB" sz="4000" dirty="0">
                <a:solidFill>
                  <a:srgbClr val="00B050"/>
                </a:solidFill>
                <a:latin typeface="Berlin Sans FB" panose="020E0602020502020306" pitchFamily="34" charset="0"/>
              </a:rPr>
              <a:t>High biodiversity means many species of animal and plants.</a:t>
            </a:r>
          </a:p>
          <a:p>
            <a:endParaRPr lang="en-GB" dirty="0">
              <a:solidFill>
                <a:srgbClr val="00B050"/>
              </a:solidFill>
              <a:latin typeface="Berlin Sans FB" panose="020E0602020502020306" pitchFamily="34" charset="0"/>
            </a:endParaRPr>
          </a:p>
        </p:txBody>
      </p:sp>
      <p:pic>
        <p:nvPicPr>
          <p:cNvPr id="18"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383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turalgardens.co.uk/wp-content/uploads/2016/09/Ponds-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2045" y="190500"/>
            <a:ext cx="13106400" cy="98298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34745" y="6972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1143000" y="1562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934745" y="546401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2971800" y="473105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a:off x="8991600" y="25527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14041145" y="800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2783105" y="45172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3412495" y="6286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19634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906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1324535" y="138722"/>
            <a:ext cx="5307882" cy="1624044"/>
          </a:xfrm>
          <a:prstGeom prst="rect">
            <a:avLst/>
          </a:prstGeom>
        </p:spPr>
      </p:pic>
      <p:sp>
        <p:nvSpPr>
          <p:cNvPr id="6" name="TextBox 25"/>
          <p:cNvSpPr txBox="1"/>
          <p:nvPr/>
        </p:nvSpPr>
        <p:spPr>
          <a:xfrm>
            <a:off x="800100" y="468815"/>
            <a:ext cx="6085609" cy="859659"/>
          </a:xfrm>
          <a:prstGeom prst="rect">
            <a:avLst/>
          </a:prstGeom>
        </p:spPr>
        <p:txBody>
          <a:bodyPr wrap="square" lIns="0" tIns="0" rIns="0" bIns="0" rtlCol="0" anchor="t">
            <a:spAutoFit/>
          </a:bodyPr>
          <a:lstStyle/>
          <a:p>
            <a:pPr algn="ctr">
              <a:lnSpc>
                <a:spcPts val="6719"/>
              </a:lnSpc>
            </a:pPr>
            <a:r>
              <a:rPr lang="en-US" sz="7200" dirty="0">
                <a:solidFill>
                  <a:srgbClr val="000000"/>
                </a:solidFill>
                <a:latin typeface="Amatic SC Bold"/>
              </a:rPr>
              <a:t>low biodiversity</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764786"/>
            <a:ext cx="13807682" cy="7773725"/>
          </a:xfrm>
          <a:prstGeom prst="rect">
            <a:avLst/>
          </a:prstGeom>
        </p:spPr>
      </p:pic>
      <p:sp>
        <p:nvSpPr>
          <p:cNvPr id="5" name="Right Arrow 4"/>
          <p:cNvSpPr/>
          <p:nvPr/>
        </p:nvSpPr>
        <p:spPr>
          <a:xfrm>
            <a:off x="8001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124968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075794" y="236924"/>
            <a:ext cx="10454882" cy="1323439"/>
          </a:xfrm>
          <a:prstGeom prst="rect">
            <a:avLst/>
          </a:prstGeom>
        </p:spPr>
        <p:txBody>
          <a:bodyPr wrap="square">
            <a:spAutoFit/>
          </a:bodyPr>
          <a:lstStyle/>
          <a:p>
            <a:r>
              <a:rPr lang="en-GB" sz="4000" dirty="0">
                <a:solidFill>
                  <a:srgbClr val="00B050"/>
                </a:solidFill>
                <a:latin typeface="Berlin Sans FB" panose="020E0602020502020306" pitchFamily="34" charset="0"/>
              </a:rPr>
              <a:t>Low biodiversity means very few species of animals and plants</a:t>
            </a:r>
            <a:r>
              <a:rPr lang="en-GB" dirty="0">
                <a:solidFill>
                  <a:srgbClr val="00B050"/>
                </a:solidFill>
                <a:latin typeface="Berlin Sans FB" panose="020E0602020502020306" pitchFamily="34" charset="0"/>
              </a:rPr>
              <a:t>.</a:t>
            </a:r>
          </a:p>
        </p:txBody>
      </p:sp>
      <p:pic>
        <p:nvPicPr>
          <p:cNvPr id="9"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889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190500"/>
            <a:ext cx="13487400" cy="9922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81000" y="3009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10800000">
            <a:off x="153162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7448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1286</Words>
  <Application>Microsoft Office PowerPoint</Application>
  <PresentationFormat>Custom</PresentationFormat>
  <Paragraphs>221</Paragraphs>
  <Slides>40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Berlin Sans FB</vt:lpstr>
      <vt:lpstr>Calibri</vt:lpstr>
      <vt:lpstr>Times New Roman</vt:lpstr>
      <vt:lpstr>Amatic SC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11</cp:revision>
  <dcterms:created xsi:type="dcterms:W3CDTF">2006-08-16T00:00:00Z</dcterms:created>
  <dcterms:modified xsi:type="dcterms:W3CDTF">2021-06-30T17:27:27Z</dcterms:modified>
  <dc:identifier>DAEDc3676mY</dc:identifier>
</cp:coreProperties>
</file>