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0" r:id="rId4"/>
    <p:sldId id="273" r:id="rId5"/>
    <p:sldId id="261" r:id="rId6"/>
    <p:sldId id="262" r:id="rId7"/>
    <p:sldId id="265" r:id="rId8"/>
    <p:sldId id="272" r:id="rId9"/>
    <p:sldId id="263" r:id="rId10"/>
    <p:sldId id="264" r:id="rId11"/>
    <p:sldId id="266" r:id="rId12"/>
    <p:sldId id="267" r:id="rId13"/>
  </p:sldIdLst>
  <p:sldSz cx="18288000" cy="10287000"/>
  <p:notesSz cx="6858000" cy="9144000"/>
  <p:embeddedFontLst>
    <p:embeddedFont>
      <p:font typeface="Amatic SC Bold" panose="020B0604020202020204" charset="-79"/>
      <p:regular r:id="rId14"/>
    </p:embeddedFont>
    <p:embeddedFont>
      <p:font typeface="Calibri" panose="020F0502020204030204" pitchFamily="34" charset="0"/>
      <p:regular r:id="rId15"/>
      <p:bold r:id="rId16"/>
      <p:italic r:id="rId17"/>
      <p:boldItalic r:id="rId18"/>
    </p:embeddedFont>
    <p:embeddedFont>
      <p:font typeface="Muli Bold" panose="020B0604020202020204" charset="0"/>
      <p:regular r:id="rId19"/>
    </p:embeddedFont>
    <p:embeddedFont>
      <p:font typeface="Muli Regular" panose="020B06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0" autoAdjust="0"/>
    <p:restoredTop sz="94622" autoAdjust="0"/>
  </p:normalViewPr>
  <p:slideViewPr>
    <p:cSldViewPr>
      <p:cViewPr varScale="1">
        <p:scale>
          <a:sx n="77" d="100"/>
          <a:sy n="77" d="100"/>
        </p:scale>
        <p:origin x="16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image" Target="../media/image1.jpeg"/><Relationship Id="rId16"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5" Type="http://schemas.openxmlformats.org/officeDocument/2006/relationships/image" Target="../media/image14.jpeg"/><Relationship Id="rId10" Type="http://schemas.openxmlformats.org/officeDocument/2006/relationships/image" Target="../media/image9.jpeg"/><Relationship Id="rId19"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image" Target="../media/image54.png"/><Relationship Id="rId4" Type="http://schemas.openxmlformats.org/officeDocument/2006/relationships/image" Target="../media/image56.png"/><Relationship Id="rId9"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8.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jpe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jpg"/><Relationship Id="rId4" Type="http://schemas.openxmlformats.org/officeDocument/2006/relationships/image" Target="../media/image4.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8.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8.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png"/></Relationships>
</file>

<file path=ppt/slides/_rels/slide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2.png"/><Relationship Id="rId7"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image" Target="../media/image50.jp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8.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55.jpeg"/><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630969">
            <a:off x="1780964" y="8411234"/>
            <a:ext cx="1404529" cy="1394707"/>
          </a:xfrm>
          <a:prstGeom prst="rect">
            <a:avLst/>
          </a:prstGeom>
        </p:spPr>
      </p:pic>
      <p:pic>
        <p:nvPicPr>
          <p:cNvPr id="3" name="Picture 3"/>
          <p:cNvPicPr>
            <a:picLocks noChangeAspect="1"/>
          </p:cNvPicPr>
          <p:nvPr/>
        </p:nvPicPr>
        <p:blipFill>
          <a:blip r:embed="rId3"/>
          <a:srcRect/>
          <a:stretch>
            <a:fillRect/>
          </a:stretch>
        </p:blipFill>
        <p:spPr>
          <a:xfrm rot="133738">
            <a:off x="6589189" y="6859035"/>
            <a:ext cx="5109623" cy="1021925"/>
          </a:xfrm>
          <a:prstGeom prst="rect">
            <a:avLst/>
          </a:prstGeom>
        </p:spPr>
      </p:pic>
      <p:pic>
        <p:nvPicPr>
          <p:cNvPr id="4" name="Picture 4"/>
          <p:cNvPicPr>
            <a:picLocks noChangeAspect="1"/>
          </p:cNvPicPr>
          <p:nvPr/>
        </p:nvPicPr>
        <p:blipFill>
          <a:blip r:embed="rId4"/>
          <a:srcRect/>
          <a:stretch>
            <a:fillRect/>
          </a:stretch>
        </p:blipFill>
        <p:spPr>
          <a:xfrm rot="297725">
            <a:off x="4019514" y="3326278"/>
            <a:ext cx="10254876" cy="3244270"/>
          </a:xfrm>
          <a:prstGeom prst="rect">
            <a:avLst/>
          </a:prstGeom>
        </p:spPr>
      </p:pic>
      <p:pic>
        <p:nvPicPr>
          <p:cNvPr id="5" name="Picture 5"/>
          <p:cNvPicPr>
            <a:picLocks noChangeAspect="1"/>
          </p:cNvPicPr>
          <p:nvPr/>
        </p:nvPicPr>
        <p:blipFill>
          <a:blip r:embed="rId5"/>
          <a:srcRect/>
          <a:stretch>
            <a:fillRect/>
          </a:stretch>
        </p:blipFill>
        <p:spPr>
          <a:xfrm rot="-1159206">
            <a:off x="745946" y="7455877"/>
            <a:ext cx="662036" cy="1122094"/>
          </a:xfrm>
          <a:prstGeom prst="rect">
            <a:avLst/>
          </a:prstGeom>
        </p:spPr>
      </p:pic>
      <p:pic>
        <p:nvPicPr>
          <p:cNvPr id="6" name="Picture 6"/>
          <p:cNvPicPr>
            <a:picLocks noChangeAspect="1"/>
          </p:cNvPicPr>
          <p:nvPr/>
        </p:nvPicPr>
        <p:blipFill>
          <a:blip r:embed="rId6"/>
          <a:srcRect/>
          <a:stretch>
            <a:fillRect/>
          </a:stretch>
        </p:blipFill>
        <p:spPr>
          <a:xfrm>
            <a:off x="5486684" y="8801590"/>
            <a:ext cx="758759" cy="837986"/>
          </a:xfrm>
          <a:prstGeom prst="rect">
            <a:avLst/>
          </a:prstGeom>
        </p:spPr>
      </p:pic>
      <p:pic>
        <p:nvPicPr>
          <p:cNvPr id="7" name="Picture 7"/>
          <p:cNvPicPr>
            <a:picLocks noChangeAspect="1"/>
          </p:cNvPicPr>
          <p:nvPr/>
        </p:nvPicPr>
        <p:blipFill>
          <a:blip r:embed="rId7"/>
          <a:srcRect/>
          <a:stretch>
            <a:fillRect/>
          </a:stretch>
        </p:blipFill>
        <p:spPr>
          <a:xfrm rot="-7483644">
            <a:off x="13795143" y="9441671"/>
            <a:ext cx="509049" cy="488687"/>
          </a:xfrm>
          <a:prstGeom prst="rect">
            <a:avLst/>
          </a:prstGeom>
        </p:spPr>
      </p:pic>
      <p:pic>
        <p:nvPicPr>
          <p:cNvPr id="8" name="Picture 8"/>
          <p:cNvPicPr>
            <a:picLocks noChangeAspect="1"/>
          </p:cNvPicPr>
          <p:nvPr/>
        </p:nvPicPr>
        <p:blipFill>
          <a:blip r:embed="rId7"/>
          <a:srcRect/>
          <a:stretch>
            <a:fillRect/>
          </a:stretch>
        </p:blipFill>
        <p:spPr>
          <a:xfrm rot="1422455">
            <a:off x="887331" y="3945578"/>
            <a:ext cx="509049" cy="488687"/>
          </a:xfrm>
          <a:prstGeom prst="rect">
            <a:avLst/>
          </a:prstGeom>
        </p:spPr>
      </p:pic>
      <p:pic>
        <p:nvPicPr>
          <p:cNvPr id="9" name="Picture 9"/>
          <p:cNvPicPr>
            <a:picLocks noChangeAspect="1"/>
          </p:cNvPicPr>
          <p:nvPr/>
        </p:nvPicPr>
        <p:blipFill>
          <a:blip r:embed="rId7"/>
          <a:srcRect/>
          <a:stretch>
            <a:fillRect/>
          </a:stretch>
        </p:blipFill>
        <p:spPr>
          <a:xfrm rot="2851397">
            <a:off x="9127529" y="575565"/>
            <a:ext cx="319992" cy="307192"/>
          </a:xfrm>
          <a:prstGeom prst="rect">
            <a:avLst/>
          </a:prstGeom>
        </p:spPr>
      </p:pic>
      <p:pic>
        <p:nvPicPr>
          <p:cNvPr id="10" name="Picture 10"/>
          <p:cNvPicPr>
            <a:picLocks noChangeAspect="1"/>
          </p:cNvPicPr>
          <p:nvPr/>
        </p:nvPicPr>
        <p:blipFill>
          <a:blip r:embed="rId7"/>
          <a:srcRect/>
          <a:stretch>
            <a:fillRect/>
          </a:stretch>
        </p:blipFill>
        <p:spPr>
          <a:xfrm rot="-10019461">
            <a:off x="14283299" y="559211"/>
            <a:ext cx="516571" cy="495908"/>
          </a:xfrm>
          <a:prstGeom prst="rect">
            <a:avLst/>
          </a:prstGeom>
        </p:spPr>
      </p:pic>
      <p:pic>
        <p:nvPicPr>
          <p:cNvPr id="11" name="Picture 11"/>
          <p:cNvPicPr>
            <a:picLocks noChangeAspect="1"/>
          </p:cNvPicPr>
          <p:nvPr/>
        </p:nvPicPr>
        <p:blipFill>
          <a:blip r:embed="rId7"/>
          <a:srcRect/>
          <a:stretch>
            <a:fillRect/>
          </a:stretch>
        </p:blipFill>
        <p:spPr>
          <a:xfrm rot="-6383107">
            <a:off x="15400641" y="3301370"/>
            <a:ext cx="513645" cy="493100"/>
          </a:xfrm>
          <a:prstGeom prst="rect">
            <a:avLst/>
          </a:prstGeom>
        </p:spPr>
      </p:pic>
      <p:pic>
        <p:nvPicPr>
          <p:cNvPr id="12" name="Picture 12"/>
          <p:cNvPicPr>
            <a:picLocks noChangeAspect="1"/>
          </p:cNvPicPr>
          <p:nvPr/>
        </p:nvPicPr>
        <p:blipFill>
          <a:blip r:embed="rId5"/>
          <a:srcRect/>
          <a:stretch>
            <a:fillRect/>
          </a:stretch>
        </p:blipFill>
        <p:spPr>
          <a:xfrm rot="1345741">
            <a:off x="12100836" y="8176526"/>
            <a:ext cx="511678" cy="867251"/>
          </a:xfrm>
          <a:prstGeom prst="rect">
            <a:avLst/>
          </a:prstGeom>
        </p:spPr>
      </p:pic>
      <p:pic>
        <p:nvPicPr>
          <p:cNvPr id="13" name="Picture 13"/>
          <p:cNvPicPr>
            <a:picLocks noChangeAspect="1"/>
          </p:cNvPicPr>
          <p:nvPr/>
        </p:nvPicPr>
        <p:blipFill>
          <a:blip r:embed="rId6"/>
          <a:srcRect/>
          <a:stretch>
            <a:fillRect/>
          </a:stretch>
        </p:blipFill>
        <p:spPr>
          <a:xfrm rot="1800043">
            <a:off x="11671035" y="347808"/>
            <a:ext cx="567418" cy="626667"/>
          </a:xfrm>
          <a:prstGeom prst="rect">
            <a:avLst/>
          </a:prstGeom>
        </p:spPr>
      </p:pic>
      <p:pic>
        <p:nvPicPr>
          <p:cNvPr id="14" name="Picture 14"/>
          <p:cNvPicPr>
            <a:picLocks noChangeAspect="1"/>
          </p:cNvPicPr>
          <p:nvPr/>
        </p:nvPicPr>
        <p:blipFill>
          <a:blip r:embed="rId5"/>
          <a:srcRect/>
          <a:stretch>
            <a:fillRect/>
          </a:stretch>
        </p:blipFill>
        <p:spPr>
          <a:xfrm rot="-10154087">
            <a:off x="16697026" y="813008"/>
            <a:ext cx="489149" cy="829067"/>
          </a:xfrm>
          <a:prstGeom prst="rect">
            <a:avLst/>
          </a:prstGeom>
        </p:spPr>
      </p:pic>
      <p:pic>
        <p:nvPicPr>
          <p:cNvPr id="15" name="Picture 15"/>
          <p:cNvPicPr>
            <a:picLocks noChangeAspect="1"/>
          </p:cNvPicPr>
          <p:nvPr/>
        </p:nvPicPr>
        <p:blipFill>
          <a:blip r:embed="rId5"/>
          <a:srcRect/>
          <a:stretch>
            <a:fillRect/>
          </a:stretch>
        </p:blipFill>
        <p:spPr>
          <a:xfrm rot="-1669974">
            <a:off x="6306072" y="579248"/>
            <a:ext cx="530353" cy="898904"/>
          </a:xfrm>
          <a:prstGeom prst="rect">
            <a:avLst/>
          </a:prstGeom>
        </p:spPr>
      </p:pic>
      <p:pic>
        <p:nvPicPr>
          <p:cNvPr id="16" name="Picture 16"/>
          <p:cNvPicPr>
            <a:picLocks noChangeAspect="1"/>
          </p:cNvPicPr>
          <p:nvPr/>
        </p:nvPicPr>
        <p:blipFill>
          <a:blip r:embed="rId8"/>
          <a:srcRect/>
          <a:stretch>
            <a:fillRect/>
          </a:stretch>
        </p:blipFill>
        <p:spPr>
          <a:xfrm rot="693431">
            <a:off x="1252195" y="916550"/>
            <a:ext cx="826577" cy="1185137"/>
          </a:xfrm>
          <a:prstGeom prst="rect">
            <a:avLst/>
          </a:prstGeom>
        </p:spPr>
      </p:pic>
      <p:pic>
        <p:nvPicPr>
          <p:cNvPr id="17" name="Picture 17"/>
          <p:cNvPicPr>
            <a:picLocks noChangeAspect="1"/>
          </p:cNvPicPr>
          <p:nvPr/>
        </p:nvPicPr>
        <p:blipFill>
          <a:blip r:embed="rId8"/>
          <a:srcRect/>
          <a:stretch>
            <a:fillRect/>
          </a:stretch>
        </p:blipFill>
        <p:spPr>
          <a:xfrm rot="-2419102">
            <a:off x="16011837" y="6705132"/>
            <a:ext cx="927423" cy="1329729"/>
          </a:xfrm>
          <a:prstGeom prst="rect">
            <a:avLst/>
          </a:prstGeom>
        </p:spPr>
      </p:pic>
      <p:pic>
        <p:nvPicPr>
          <p:cNvPr id="18" name="Picture 18"/>
          <p:cNvPicPr>
            <a:picLocks noChangeAspect="1"/>
          </p:cNvPicPr>
          <p:nvPr/>
        </p:nvPicPr>
        <p:blipFill>
          <a:blip r:embed="rId9"/>
          <a:srcRect t="748" b="748"/>
          <a:stretch>
            <a:fillRect/>
          </a:stretch>
        </p:blipFill>
        <p:spPr>
          <a:xfrm>
            <a:off x="5986130" y="4189921"/>
            <a:ext cx="6370546" cy="17178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9"/>
          <p:cNvPicPr>
            <a:picLocks noChangeAspect="1"/>
          </p:cNvPicPr>
          <p:nvPr/>
        </p:nvPicPr>
        <p:blipFill>
          <a:blip r:embed="rId10"/>
          <a:srcRect/>
          <a:stretch>
            <a:fillRect/>
          </a:stretch>
        </p:blipFill>
        <p:spPr>
          <a:xfrm rot="-1770958">
            <a:off x="818870" y="4758789"/>
            <a:ext cx="1334875" cy="1325540"/>
          </a:xfrm>
          <a:prstGeom prst="rect">
            <a:avLst/>
          </a:prstGeom>
        </p:spPr>
      </p:pic>
      <p:pic>
        <p:nvPicPr>
          <p:cNvPr id="20" name="Picture 20"/>
          <p:cNvPicPr>
            <a:picLocks noChangeAspect="1"/>
          </p:cNvPicPr>
          <p:nvPr/>
        </p:nvPicPr>
        <p:blipFill>
          <a:blip r:embed="rId11"/>
          <a:srcRect/>
          <a:stretch>
            <a:fillRect/>
          </a:stretch>
        </p:blipFill>
        <p:spPr>
          <a:xfrm rot="1472479">
            <a:off x="8878988" y="8231365"/>
            <a:ext cx="1421244" cy="1421244"/>
          </a:xfrm>
          <a:prstGeom prst="rect">
            <a:avLst/>
          </a:prstGeom>
        </p:spPr>
      </p:pic>
      <p:pic>
        <p:nvPicPr>
          <p:cNvPr id="21" name="Picture 21"/>
          <p:cNvPicPr>
            <a:picLocks noChangeAspect="1"/>
          </p:cNvPicPr>
          <p:nvPr/>
        </p:nvPicPr>
        <p:blipFill>
          <a:blip r:embed="rId12"/>
          <a:srcRect/>
          <a:stretch>
            <a:fillRect/>
          </a:stretch>
        </p:blipFill>
        <p:spPr>
          <a:xfrm rot="-925630">
            <a:off x="4176335" y="6699761"/>
            <a:ext cx="1356392" cy="1356392"/>
          </a:xfrm>
          <a:prstGeom prst="rect">
            <a:avLst/>
          </a:prstGeom>
        </p:spPr>
      </p:pic>
      <p:pic>
        <p:nvPicPr>
          <p:cNvPr id="22" name="Picture 22"/>
          <p:cNvPicPr>
            <a:picLocks noChangeAspect="1"/>
          </p:cNvPicPr>
          <p:nvPr/>
        </p:nvPicPr>
        <p:blipFill>
          <a:blip r:embed="rId13"/>
          <a:srcRect/>
          <a:stretch>
            <a:fillRect/>
          </a:stretch>
        </p:blipFill>
        <p:spPr>
          <a:xfrm rot="-879041">
            <a:off x="13567254" y="7097162"/>
            <a:ext cx="1404001" cy="1404001"/>
          </a:xfrm>
          <a:prstGeom prst="rect">
            <a:avLst/>
          </a:prstGeom>
        </p:spPr>
      </p:pic>
      <p:pic>
        <p:nvPicPr>
          <p:cNvPr id="23" name="Picture 23"/>
          <p:cNvPicPr>
            <a:picLocks noChangeAspect="1"/>
          </p:cNvPicPr>
          <p:nvPr/>
        </p:nvPicPr>
        <p:blipFill>
          <a:blip r:embed="rId14"/>
          <a:srcRect/>
          <a:stretch>
            <a:fillRect/>
          </a:stretch>
        </p:blipFill>
        <p:spPr>
          <a:xfrm rot="986035">
            <a:off x="16137163" y="8553029"/>
            <a:ext cx="1410541" cy="1410541"/>
          </a:xfrm>
          <a:prstGeom prst="rect">
            <a:avLst/>
          </a:prstGeom>
        </p:spPr>
      </p:pic>
      <p:pic>
        <p:nvPicPr>
          <p:cNvPr id="24" name="Picture 24"/>
          <p:cNvPicPr>
            <a:picLocks noChangeAspect="1"/>
          </p:cNvPicPr>
          <p:nvPr/>
        </p:nvPicPr>
        <p:blipFill>
          <a:blip r:embed="rId15"/>
          <a:srcRect/>
          <a:stretch>
            <a:fillRect/>
          </a:stretch>
        </p:blipFill>
        <p:spPr>
          <a:xfrm rot="249574">
            <a:off x="5598370" y="1863613"/>
            <a:ext cx="1369701" cy="1360123"/>
          </a:xfrm>
          <a:prstGeom prst="rect">
            <a:avLst/>
          </a:prstGeom>
        </p:spPr>
      </p:pic>
      <p:pic>
        <p:nvPicPr>
          <p:cNvPr id="25" name="Picture 25"/>
          <p:cNvPicPr>
            <a:picLocks noChangeAspect="1"/>
          </p:cNvPicPr>
          <p:nvPr/>
        </p:nvPicPr>
        <p:blipFill>
          <a:blip r:embed="rId16"/>
          <a:srcRect/>
          <a:stretch>
            <a:fillRect/>
          </a:stretch>
        </p:blipFill>
        <p:spPr>
          <a:xfrm rot="-425042">
            <a:off x="9368281" y="1793509"/>
            <a:ext cx="1406546" cy="1396710"/>
          </a:xfrm>
          <a:prstGeom prst="rect">
            <a:avLst/>
          </a:prstGeom>
        </p:spPr>
      </p:pic>
      <p:pic>
        <p:nvPicPr>
          <p:cNvPr id="26" name="Picture 26"/>
          <p:cNvPicPr>
            <a:picLocks noChangeAspect="1"/>
          </p:cNvPicPr>
          <p:nvPr/>
        </p:nvPicPr>
        <p:blipFill>
          <a:blip r:embed="rId17"/>
          <a:srcRect/>
          <a:stretch>
            <a:fillRect/>
          </a:stretch>
        </p:blipFill>
        <p:spPr>
          <a:xfrm rot="694021">
            <a:off x="12993190" y="1349300"/>
            <a:ext cx="1421326" cy="1411387"/>
          </a:xfrm>
          <a:prstGeom prst="rect">
            <a:avLst/>
          </a:prstGeom>
        </p:spPr>
      </p:pic>
      <p:pic>
        <p:nvPicPr>
          <p:cNvPr id="27" name="Picture 27"/>
          <p:cNvPicPr>
            <a:picLocks noChangeAspect="1"/>
          </p:cNvPicPr>
          <p:nvPr/>
        </p:nvPicPr>
        <p:blipFill>
          <a:blip r:embed="rId18"/>
          <a:srcRect/>
          <a:stretch>
            <a:fillRect/>
          </a:stretch>
        </p:blipFill>
        <p:spPr>
          <a:xfrm rot="1273553">
            <a:off x="16243133" y="4069021"/>
            <a:ext cx="1396935" cy="1406773"/>
          </a:xfrm>
          <a:prstGeom prst="rect">
            <a:avLst/>
          </a:prstGeom>
        </p:spPr>
      </p:pic>
      <p:pic>
        <p:nvPicPr>
          <p:cNvPr id="28" name="Picture 28"/>
          <p:cNvPicPr>
            <a:picLocks noChangeAspect="1"/>
          </p:cNvPicPr>
          <p:nvPr/>
        </p:nvPicPr>
        <p:blipFill>
          <a:blip r:embed="rId19"/>
          <a:srcRect/>
          <a:stretch>
            <a:fillRect/>
          </a:stretch>
        </p:blipFill>
        <p:spPr>
          <a:xfrm rot="-336693">
            <a:off x="2382438" y="1028700"/>
            <a:ext cx="1405678" cy="1405678"/>
          </a:xfrm>
          <a:prstGeom prst="rect">
            <a:avLst/>
          </a:prstGeom>
        </p:spPr>
      </p:pic>
      <p:pic>
        <p:nvPicPr>
          <p:cNvPr id="29" name="Picture 29"/>
          <p:cNvPicPr>
            <a:picLocks noChangeAspect="1"/>
          </p:cNvPicPr>
          <p:nvPr/>
        </p:nvPicPr>
        <p:blipFill>
          <a:blip r:embed="rId7"/>
          <a:srcRect/>
          <a:stretch>
            <a:fillRect/>
          </a:stretch>
        </p:blipFill>
        <p:spPr>
          <a:xfrm rot="2851397">
            <a:off x="2454981" y="6173541"/>
            <a:ext cx="319992" cy="3071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sp>
        <p:nvSpPr>
          <p:cNvPr id="3" name="TextBox 3"/>
          <p:cNvSpPr txBox="1"/>
          <p:nvPr/>
        </p:nvSpPr>
        <p:spPr>
          <a:xfrm>
            <a:off x="457200" y="1719822"/>
            <a:ext cx="7848600" cy="2369880"/>
          </a:xfrm>
          <a:prstGeom prst="rect">
            <a:avLst/>
          </a:prstGeom>
        </p:spPr>
        <p:txBody>
          <a:bodyPr wrap="square" lIns="0" tIns="0" rIns="0" bIns="0" rtlCol="0" anchor="t">
            <a:spAutoFit/>
          </a:bodyPr>
          <a:lstStyle/>
          <a:p>
            <a:r>
              <a:rPr lang="en-GB" sz="2200" dirty="0">
                <a:latin typeface="Muli Regular" panose="020B0604020202020204" charset="0"/>
              </a:rPr>
              <a:t>Pupils will work together in groups to guess how long some trash items might last in a landfill. </a:t>
            </a:r>
          </a:p>
          <a:p>
            <a:r>
              <a:rPr lang="en-GB" sz="2200" dirty="0">
                <a:latin typeface="Muli Regular" panose="020B0604020202020204" charset="0"/>
              </a:rPr>
              <a:t>Learn about environmental consequences of not refusing, reusing, reducing and recycling.</a:t>
            </a:r>
          </a:p>
          <a:p>
            <a:r>
              <a:rPr lang="en-GB" sz="2200" dirty="0">
                <a:latin typeface="Muli Regular" panose="020B0604020202020204" charset="0"/>
              </a:rPr>
              <a:t>Use a graph-making tool to create a graph. (Optional) (https://www.bbc.co.uk/bitesize/topics/z7rcwmn/articles/z8dp8mn)</a:t>
            </a:r>
          </a:p>
        </p:txBody>
      </p:sp>
      <p:pic>
        <p:nvPicPr>
          <p:cNvPr id="4" name="Picture 4"/>
          <p:cNvPicPr>
            <a:picLocks noChangeAspect="1"/>
          </p:cNvPicPr>
          <p:nvPr/>
        </p:nvPicPr>
        <p:blipFill>
          <a:blip r:embed="rId2"/>
          <a:srcRect/>
          <a:stretch>
            <a:fillRect/>
          </a:stretch>
        </p:blipFill>
        <p:spPr>
          <a:xfrm rot="244331">
            <a:off x="498842" y="184724"/>
            <a:ext cx="4176445" cy="1321275"/>
          </a:xfrm>
          <a:prstGeom prst="rect">
            <a:avLst/>
          </a:prstGeom>
        </p:spPr>
      </p:pic>
      <p:sp>
        <p:nvSpPr>
          <p:cNvPr id="5" name="TextBox 5"/>
          <p:cNvSpPr txBox="1"/>
          <p:nvPr/>
        </p:nvSpPr>
        <p:spPr>
          <a:xfrm>
            <a:off x="784919" y="321077"/>
            <a:ext cx="3604290" cy="1116322"/>
          </a:xfrm>
          <a:prstGeom prst="rect">
            <a:avLst/>
          </a:prstGeom>
        </p:spPr>
        <p:txBody>
          <a:bodyPr lIns="0" tIns="0" rIns="0" bIns="0" rtlCol="0" anchor="t">
            <a:spAutoFit/>
          </a:bodyPr>
          <a:lstStyle/>
          <a:p>
            <a:pPr algn="ctr">
              <a:lnSpc>
                <a:spcPts val="8800"/>
              </a:lnSpc>
            </a:pPr>
            <a:r>
              <a:rPr lang="en-US" sz="8000" dirty="0">
                <a:solidFill>
                  <a:srgbClr val="000000"/>
                </a:solidFill>
                <a:latin typeface="Amatic SC Bold"/>
              </a:rPr>
              <a:t>WORKSHEET</a:t>
            </a:r>
          </a:p>
        </p:txBody>
      </p:sp>
      <p:grpSp>
        <p:nvGrpSpPr>
          <p:cNvPr id="21" name="Group 20"/>
          <p:cNvGrpSpPr/>
          <p:nvPr/>
        </p:nvGrpSpPr>
        <p:grpSpPr>
          <a:xfrm>
            <a:off x="9677400" y="1323752"/>
            <a:ext cx="8196395" cy="4890824"/>
            <a:chOff x="9718913" y="3102772"/>
            <a:chExt cx="8196395" cy="4890824"/>
          </a:xfrm>
        </p:grpSpPr>
        <p:grpSp>
          <p:nvGrpSpPr>
            <p:cNvPr id="6" name="Group 6"/>
            <p:cNvGrpSpPr/>
            <p:nvPr/>
          </p:nvGrpSpPr>
          <p:grpSpPr>
            <a:xfrm>
              <a:off x="9744380" y="3102772"/>
              <a:ext cx="7985140" cy="2327959"/>
              <a:chOff x="1377" y="-30579"/>
              <a:chExt cx="9197960" cy="3103946"/>
            </a:xfrm>
          </p:grpSpPr>
          <p:pic>
            <p:nvPicPr>
              <p:cNvPr id="7" name="Picture 7"/>
              <p:cNvPicPr>
                <a:picLocks noChangeAspect="1"/>
              </p:cNvPicPr>
              <p:nvPr/>
            </p:nvPicPr>
            <p:blipFill>
              <a:blip r:embed="rId3"/>
              <a:srcRect/>
              <a:stretch>
                <a:fillRect/>
              </a:stretch>
            </p:blipFill>
            <p:spPr>
              <a:xfrm rot="141666">
                <a:off x="9076" y="50382"/>
                <a:ext cx="2456025" cy="491205"/>
              </a:xfrm>
              <a:prstGeom prst="rect">
                <a:avLst/>
              </a:prstGeom>
            </p:spPr>
          </p:pic>
          <p:sp>
            <p:nvSpPr>
              <p:cNvPr id="8" name="TextBox 8"/>
              <p:cNvSpPr txBox="1"/>
              <p:nvPr/>
            </p:nvSpPr>
            <p:spPr>
              <a:xfrm>
                <a:off x="164809" y="-30579"/>
                <a:ext cx="9034528" cy="581356"/>
              </a:xfrm>
              <a:prstGeom prst="rect">
                <a:avLst/>
              </a:prstGeom>
            </p:spPr>
            <p:txBody>
              <a:bodyPr lIns="0" tIns="0" rIns="0" bIns="0" rtlCol="0" anchor="t">
                <a:spAutoFit/>
              </a:bodyPr>
              <a:lstStyle/>
              <a:p>
                <a:pPr lvl="0">
                  <a:lnSpc>
                    <a:spcPts val="3359"/>
                  </a:lnSpc>
                  <a:spcBef>
                    <a:spcPct val="0"/>
                  </a:spcBef>
                </a:pPr>
                <a:r>
                  <a:rPr lang="en-US" sz="2400" u="none" dirty="0">
                    <a:solidFill>
                      <a:srgbClr val="000000"/>
                    </a:solidFill>
                    <a:latin typeface="Muli Regular" panose="020B0604020202020204" charset="0"/>
                  </a:rPr>
                  <a:t>Question 1:     </a:t>
                </a:r>
                <a:r>
                  <a:rPr lang="en-GB" sz="2400" i="1" dirty="0">
                    <a:latin typeface="Muli Regular" panose="020B0604020202020204" charset="0"/>
                  </a:rPr>
                  <a:t>What do all the items have in common?</a:t>
                </a:r>
                <a:r>
                  <a:rPr lang="en-GB" sz="2400" dirty="0">
                    <a:latin typeface="Muli Regular" panose="020B0604020202020204" charset="0"/>
                  </a:rPr>
                  <a:t> </a:t>
                </a:r>
                <a:endParaRPr lang="en-US" sz="2400" u="none" dirty="0">
                  <a:latin typeface="Muli Regular" panose="020B0604020202020204" charset="0"/>
                </a:endParaRPr>
              </a:p>
            </p:txBody>
          </p:sp>
          <p:sp>
            <p:nvSpPr>
              <p:cNvPr id="9" name="TextBox 9"/>
              <p:cNvSpPr txBox="1"/>
              <p:nvPr/>
            </p:nvSpPr>
            <p:spPr>
              <a:xfrm>
                <a:off x="1377" y="747944"/>
                <a:ext cx="8975272" cy="2325423"/>
              </a:xfrm>
              <a:prstGeom prst="rect">
                <a:avLst/>
              </a:prstGeom>
            </p:spPr>
            <p:txBody>
              <a:bodyPr lIns="0" tIns="0" rIns="0" bIns="0" rtlCol="0" anchor="t">
                <a:spAutoFit/>
              </a:bodyPr>
              <a:lstStyle/>
              <a:p>
                <a:pPr lvl="0">
                  <a:lnSpc>
                    <a:spcPts val="3359"/>
                  </a:lnSpc>
                  <a:spcBef>
                    <a:spcPct val="0"/>
                  </a:spcBef>
                </a:pPr>
                <a:r>
                  <a:rPr lang="en-GB" sz="2000" dirty="0">
                    <a:solidFill>
                      <a:srgbClr val="000000"/>
                    </a:solidFill>
                    <a:latin typeface="Muli Regular" panose="020B0604020202020204" charset="0"/>
                  </a:rPr>
                  <a:t>If your students are too young to figure out the answer to the question, you can share with them that each of the items will likely end up in a landfill one day.</a:t>
                </a:r>
              </a:p>
              <a:p>
                <a:pPr marL="0" lvl="0" indent="0" algn="l">
                  <a:lnSpc>
                    <a:spcPts val="3359"/>
                  </a:lnSpc>
                  <a:spcBef>
                    <a:spcPct val="0"/>
                  </a:spcBef>
                </a:pPr>
                <a:endParaRPr lang="en-US" sz="2400" u="none" dirty="0">
                  <a:solidFill>
                    <a:srgbClr val="000000"/>
                  </a:solidFill>
                  <a:latin typeface="Muli Regular" panose="020B0604020202020204" charset="0"/>
                </a:endParaRPr>
              </a:p>
            </p:txBody>
          </p:sp>
        </p:grpSp>
        <p:grpSp>
          <p:nvGrpSpPr>
            <p:cNvPr id="10" name="Group 10"/>
            <p:cNvGrpSpPr/>
            <p:nvPr/>
          </p:nvGrpSpPr>
          <p:grpSpPr>
            <a:xfrm>
              <a:off x="9718913" y="5253218"/>
              <a:ext cx="8196395" cy="1308050"/>
              <a:chOff x="-288404" y="9287474"/>
              <a:chExt cx="9367210" cy="1744068"/>
            </a:xfrm>
          </p:grpSpPr>
          <p:pic>
            <p:nvPicPr>
              <p:cNvPr id="11" name="Picture 11"/>
              <p:cNvPicPr>
                <a:picLocks noChangeAspect="1"/>
              </p:cNvPicPr>
              <p:nvPr/>
            </p:nvPicPr>
            <p:blipFill>
              <a:blip r:embed="rId3"/>
              <a:srcRect/>
              <a:stretch>
                <a:fillRect/>
              </a:stretch>
            </p:blipFill>
            <p:spPr>
              <a:xfrm rot="141666">
                <a:off x="-288404" y="9365280"/>
                <a:ext cx="2456025" cy="491206"/>
              </a:xfrm>
              <a:prstGeom prst="rect">
                <a:avLst/>
              </a:prstGeom>
            </p:spPr>
          </p:pic>
          <p:sp>
            <p:nvSpPr>
              <p:cNvPr id="12" name="TextBox 12"/>
              <p:cNvSpPr txBox="1"/>
              <p:nvPr/>
            </p:nvSpPr>
            <p:spPr>
              <a:xfrm>
                <a:off x="-216977" y="9287474"/>
                <a:ext cx="9295783" cy="1744068"/>
              </a:xfrm>
              <a:prstGeom prst="rect">
                <a:avLst/>
              </a:prstGeom>
            </p:spPr>
            <p:txBody>
              <a:bodyPr wrap="square" lIns="0" tIns="0" rIns="0" bIns="0" rtlCol="0" anchor="t">
                <a:spAutoFit/>
              </a:bodyPr>
              <a:lstStyle/>
              <a:p>
                <a:pPr lvl="0">
                  <a:lnSpc>
                    <a:spcPts val="3359"/>
                  </a:lnSpc>
                  <a:spcBef>
                    <a:spcPct val="0"/>
                  </a:spcBef>
                </a:pPr>
                <a:r>
                  <a:rPr lang="en-US" sz="2400" u="none" dirty="0">
                    <a:solidFill>
                      <a:srgbClr val="000000"/>
                    </a:solidFill>
                    <a:latin typeface="Muli Regular" panose="020B0604020202020204" charset="0"/>
                  </a:rPr>
                  <a:t>Question 2:       </a:t>
                </a:r>
                <a:r>
                  <a:rPr lang="en-GB" sz="2400" i="1" dirty="0">
                    <a:latin typeface="Muli Regular" panose="020B0604020202020204" charset="0"/>
                  </a:rPr>
                  <a:t>What will happen to these items when they end up in the landfill? How long do you think they will last there? </a:t>
                </a:r>
                <a:endParaRPr lang="en-US" sz="2400" u="none" dirty="0">
                  <a:solidFill>
                    <a:srgbClr val="000000"/>
                  </a:solidFill>
                  <a:latin typeface="Muli Regular" panose="020B0604020202020204" charset="0"/>
                </a:endParaRPr>
              </a:p>
            </p:txBody>
          </p:sp>
        </p:grpSp>
        <p:grpSp>
          <p:nvGrpSpPr>
            <p:cNvPr id="14" name="Group 14"/>
            <p:cNvGrpSpPr/>
            <p:nvPr/>
          </p:nvGrpSpPr>
          <p:grpSpPr>
            <a:xfrm>
              <a:off x="9753600" y="6685546"/>
              <a:ext cx="7975920" cy="1308050"/>
              <a:chOff x="9076" y="-30579"/>
              <a:chExt cx="9999076" cy="1316801"/>
            </a:xfrm>
          </p:grpSpPr>
          <p:pic>
            <p:nvPicPr>
              <p:cNvPr id="15" name="Picture 15"/>
              <p:cNvPicPr>
                <a:picLocks noChangeAspect="1"/>
              </p:cNvPicPr>
              <p:nvPr/>
            </p:nvPicPr>
            <p:blipFill>
              <a:blip r:embed="rId3"/>
              <a:srcRect/>
              <a:stretch>
                <a:fillRect/>
              </a:stretch>
            </p:blipFill>
            <p:spPr>
              <a:xfrm rot="141666">
                <a:off x="9076" y="50382"/>
                <a:ext cx="2456025" cy="491205"/>
              </a:xfrm>
              <a:prstGeom prst="rect">
                <a:avLst/>
              </a:prstGeom>
            </p:spPr>
          </p:pic>
          <p:sp>
            <p:nvSpPr>
              <p:cNvPr id="16" name="TextBox 16"/>
              <p:cNvSpPr txBox="1"/>
              <p:nvPr/>
            </p:nvSpPr>
            <p:spPr>
              <a:xfrm>
                <a:off x="164809" y="-30579"/>
                <a:ext cx="9843343" cy="1316801"/>
              </a:xfrm>
              <a:prstGeom prst="rect">
                <a:avLst/>
              </a:prstGeom>
            </p:spPr>
            <p:txBody>
              <a:bodyPr wrap="square" lIns="0" tIns="0" rIns="0" bIns="0" rtlCol="0" anchor="t">
                <a:spAutoFit/>
              </a:bodyPr>
              <a:lstStyle/>
              <a:p>
                <a:pPr lvl="0">
                  <a:lnSpc>
                    <a:spcPts val="3359"/>
                  </a:lnSpc>
                  <a:spcBef>
                    <a:spcPct val="0"/>
                  </a:spcBef>
                </a:pPr>
                <a:r>
                  <a:rPr lang="en-US" sz="2400" u="none" dirty="0">
                    <a:solidFill>
                      <a:srgbClr val="000000"/>
                    </a:solidFill>
                    <a:latin typeface="Muli Regular" panose="020B0604020202020204" charset="0"/>
                  </a:rPr>
                  <a:t>Question 3:   </a:t>
                </a:r>
                <a:r>
                  <a:rPr lang="en-GB" sz="2400" i="1" dirty="0">
                    <a:latin typeface="Muli Regular" panose="020B0604020202020204" charset="0"/>
                  </a:rPr>
                  <a:t>Do they disappear/disintegrate/degrade immediately? Or will they continue to take up space in the landfill?</a:t>
                </a:r>
                <a:r>
                  <a:rPr lang="en-GB" sz="2400" dirty="0">
                    <a:latin typeface="Muli Regular" panose="020B0604020202020204" charset="0"/>
                  </a:rPr>
                  <a:t> </a:t>
                </a:r>
                <a:endParaRPr lang="en-US" sz="2400" u="none" dirty="0">
                  <a:solidFill>
                    <a:srgbClr val="000000"/>
                  </a:solidFill>
                  <a:latin typeface="Muli Regular" panose="020B0604020202020204" charset="0"/>
                </a:endParaRPr>
              </a:p>
            </p:txBody>
          </p:sp>
        </p:grpSp>
      </p:grpSp>
      <p:pic>
        <p:nvPicPr>
          <p:cNvPr id="18" name="Picture 23"/>
          <p:cNvPicPr>
            <a:picLocks noChangeAspect="1"/>
          </p:cNvPicPr>
          <p:nvPr/>
        </p:nvPicPr>
        <p:blipFill>
          <a:blip r:embed="rId4"/>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784919" y="4610100"/>
            <a:ext cx="5760004" cy="5170646"/>
          </a:xfrm>
          <a:prstGeom prst="rect">
            <a:avLst/>
          </a:prstGeom>
        </p:spPr>
        <p:txBody>
          <a:bodyPr wrap="square">
            <a:spAutoFit/>
          </a:bodyPr>
          <a:lstStyle/>
          <a:p>
            <a:pPr marL="342900" indent="-342900">
              <a:buFont typeface="Arial" panose="020B0604020202020204" pitchFamily="34" charset="0"/>
              <a:buChar char="•"/>
            </a:pPr>
            <a:r>
              <a:rPr lang="en-GB" sz="2200" dirty="0">
                <a:latin typeface="Muli Regular" panose="020B0604020202020204" charset="0"/>
              </a:rPr>
              <a:t>aluminium can </a:t>
            </a:r>
          </a:p>
          <a:p>
            <a:pPr marL="342900" indent="-342900">
              <a:buFont typeface="Arial" panose="020B0604020202020204" pitchFamily="34" charset="0"/>
              <a:buChar char="•"/>
            </a:pPr>
            <a:r>
              <a:rPr lang="en-GB" sz="2200" dirty="0">
                <a:latin typeface="Muli Regular" panose="020B0604020202020204" charset="0"/>
              </a:rPr>
              <a:t>banana</a:t>
            </a:r>
          </a:p>
          <a:p>
            <a:pPr marL="342900" indent="-342900">
              <a:buFont typeface="Arial" panose="020B0604020202020204" pitchFamily="34" charset="0"/>
              <a:buChar char="•"/>
            </a:pPr>
            <a:r>
              <a:rPr lang="en-GB" sz="2200" dirty="0">
                <a:latin typeface="Muli Regular" panose="020B0604020202020204" charset="0"/>
              </a:rPr>
              <a:t>cigarette butt</a:t>
            </a:r>
          </a:p>
          <a:p>
            <a:pPr marL="342900" indent="-342900">
              <a:buFont typeface="Arial" panose="020B0604020202020204" pitchFamily="34" charset="0"/>
              <a:buChar char="•"/>
            </a:pPr>
            <a:r>
              <a:rPr lang="en-GB" sz="2200" dirty="0">
                <a:latin typeface="Muli Regular" panose="020B0604020202020204" charset="0"/>
              </a:rPr>
              <a:t>cotton rag</a:t>
            </a:r>
          </a:p>
          <a:p>
            <a:pPr marL="342900" indent="-342900">
              <a:buFont typeface="Arial" panose="020B0604020202020204" pitchFamily="34" charset="0"/>
              <a:buChar char="•"/>
            </a:pPr>
            <a:r>
              <a:rPr lang="en-GB" sz="2200" dirty="0">
                <a:latin typeface="Muli Regular" panose="020B0604020202020204" charset="0"/>
              </a:rPr>
              <a:t>glass bottle</a:t>
            </a:r>
          </a:p>
          <a:p>
            <a:pPr marL="342900" indent="-342900">
              <a:buFont typeface="Arial" panose="020B0604020202020204" pitchFamily="34" charset="0"/>
              <a:buChar char="•"/>
            </a:pPr>
            <a:r>
              <a:rPr lang="en-GB" sz="2200" dirty="0">
                <a:latin typeface="Muli Regular" panose="020B0604020202020204" charset="0"/>
              </a:rPr>
              <a:t>leather boot</a:t>
            </a:r>
          </a:p>
          <a:p>
            <a:pPr marL="342900" indent="-342900">
              <a:buFont typeface="Arial" panose="020B0604020202020204" pitchFamily="34" charset="0"/>
              <a:buChar char="•"/>
            </a:pPr>
            <a:r>
              <a:rPr lang="en-GB" sz="2200" dirty="0">
                <a:latin typeface="Muli Regular" panose="020B0604020202020204" charset="0"/>
              </a:rPr>
              <a:t>paper bag</a:t>
            </a:r>
          </a:p>
          <a:p>
            <a:pPr marL="342900" indent="-342900">
              <a:buFont typeface="Arial" panose="020B0604020202020204" pitchFamily="34" charset="0"/>
              <a:buChar char="•"/>
            </a:pPr>
            <a:r>
              <a:rPr lang="en-GB" sz="2200" dirty="0">
                <a:latin typeface="Muli Regular" panose="020B0604020202020204" charset="0"/>
              </a:rPr>
              <a:t>plastic 6-pack rings</a:t>
            </a:r>
          </a:p>
          <a:p>
            <a:pPr marL="342900" indent="-342900">
              <a:buFont typeface="Arial" panose="020B0604020202020204" pitchFamily="34" charset="0"/>
              <a:buChar char="•"/>
            </a:pPr>
            <a:r>
              <a:rPr lang="en-GB" sz="2200" dirty="0">
                <a:latin typeface="Muli Regular" panose="020B0604020202020204" charset="0"/>
              </a:rPr>
              <a:t>plastic jug</a:t>
            </a:r>
          </a:p>
          <a:p>
            <a:pPr marL="342900" indent="-342900">
              <a:buFont typeface="Arial" panose="020B0604020202020204" pitchFamily="34" charset="0"/>
              <a:buChar char="•"/>
            </a:pPr>
            <a:r>
              <a:rPr lang="en-GB" sz="2200" dirty="0">
                <a:latin typeface="Muli Regular" panose="020B0604020202020204" charset="0"/>
              </a:rPr>
              <a:t>rubber sole of the leather boot (above)</a:t>
            </a:r>
          </a:p>
          <a:p>
            <a:pPr marL="342900" indent="-342900">
              <a:buFont typeface="Arial" panose="020B0604020202020204" pitchFamily="34" charset="0"/>
              <a:buChar char="•"/>
            </a:pPr>
            <a:r>
              <a:rPr lang="en-GB" sz="2200" dirty="0">
                <a:latin typeface="Muli Regular" panose="020B0604020202020204" charset="0"/>
              </a:rPr>
              <a:t>Styrofoam cup</a:t>
            </a:r>
          </a:p>
          <a:p>
            <a:pPr marL="342900" indent="-342900">
              <a:buFont typeface="Arial" panose="020B0604020202020204" pitchFamily="34" charset="0"/>
              <a:buChar char="•"/>
            </a:pPr>
            <a:r>
              <a:rPr lang="en-GB" sz="2200" dirty="0">
                <a:latin typeface="Muli Regular" panose="020B0604020202020204" charset="0"/>
              </a:rPr>
              <a:t>tin can (soup or vegetable can)</a:t>
            </a:r>
          </a:p>
          <a:p>
            <a:pPr marL="342900" indent="-342900">
              <a:buFont typeface="Arial" panose="020B0604020202020204" pitchFamily="34" charset="0"/>
              <a:buChar char="•"/>
            </a:pPr>
            <a:r>
              <a:rPr lang="en-GB" sz="2200" dirty="0">
                <a:latin typeface="Muli Regular" panose="020B0604020202020204" charset="0"/>
              </a:rPr>
              <a:t>wool sock</a:t>
            </a:r>
          </a:p>
          <a:p>
            <a:r>
              <a:rPr lang="en-GB" sz="2200" dirty="0">
                <a:latin typeface="Muli Regular" panose="020B0604020202020204" charset="0"/>
              </a:rPr>
              <a:t>Write the above list of items on a chalkboard or chart.</a:t>
            </a:r>
          </a:p>
        </p:txBody>
      </p:sp>
      <p:sp>
        <p:nvSpPr>
          <p:cNvPr id="20" name="Rectangle 19"/>
          <p:cNvSpPr/>
          <p:nvPr/>
        </p:nvSpPr>
        <p:spPr>
          <a:xfrm>
            <a:off x="8446766" y="6975646"/>
            <a:ext cx="9448800" cy="1785104"/>
          </a:xfrm>
          <a:prstGeom prst="rect">
            <a:avLst/>
          </a:prstGeom>
        </p:spPr>
        <p:txBody>
          <a:bodyPr wrap="square">
            <a:spAutoFit/>
          </a:bodyPr>
          <a:lstStyle/>
          <a:p>
            <a:r>
              <a:rPr lang="en-GB" sz="2200" dirty="0">
                <a:latin typeface="Muli Regular" panose="020B0604020202020204" charset="0"/>
              </a:rPr>
              <a:t>Arrange students into small groups. </a:t>
            </a:r>
          </a:p>
          <a:p>
            <a:r>
              <a:rPr lang="en-GB" sz="2200" dirty="0">
                <a:latin typeface="Muli Regular" panose="020B0604020202020204" charset="0"/>
              </a:rPr>
              <a:t>(Groups of 4 to 5 students will work best.) </a:t>
            </a:r>
          </a:p>
          <a:p>
            <a:r>
              <a:rPr lang="en-GB" sz="2200" dirty="0">
                <a:latin typeface="Muli Regular" panose="020B0604020202020204" charset="0"/>
              </a:rPr>
              <a:t>Let students share their lists and discuss what they believe to be the correct sequence. Ask each group to come to a decision about the correct order of the items.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1483892" y="1412781"/>
            <a:ext cx="7976488" cy="7483396"/>
          </a:xfrm>
          <a:prstGeom prst="rect">
            <a:avLst/>
          </a:prstGeom>
        </p:spPr>
      </p:pic>
      <p:pic>
        <p:nvPicPr>
          <p:cNvPr id="3" name="Picture 3"/>
          <p:cNvPicPr>
            <a:picLocks noChangeAspect="1"/>
          </p:cNvPicPr>
          <p:nvPr/>
        </p:nvPicPr>
        <p:blipFill>
          <a:blip r:embed="rId5"/>
          <a:srcRect/>
          <a:stretch>
            <a:fillRect/>
          </a:stretch>
        </p:blipFill>
        <p:spPr>
          <a:xfrm>
            <a:off x="1357313" y="1560256"/>
            <a:ext cx="8591591" cy="7279420"/>
          </a:xfrm>
          <a:prstGeom prst="rect">
            <a:avLst/>
          </a:prstGeom>
        </p:spPr>
      </p:pic>
      <p:sp>
        <p:nvSpPr>
          <p:cNvPr id="6" name="TextBox 6"/>
          <p:cNvSpPr txBox="1"/>
          <p:nvPr/>
        </p:nvSpPr>
        <p:spPr>
          <a:xfrm>
            <a:off x="10905270" y="3712556"/>
            <a:ext cx="6469523" cy="1158875"/>
          </a:xfrm>
          <a:prstGeom prst="rect">
            <a:avLst/>
          </a:prstGeom>
        </p:spPr>
        <p:txBody>
          <a:bodyPr lIns="0" tIns="0" rIns="0" bIns="0" rtlCol="0" anchor="t">
            <a:spAutoFit/>
          </a:bodyPr>
          <a:lstStyle/>
          <a:p>
            <a:pPr>
              <a:lnSpc>
                <a:spcPts val="8800"/>
              </a:lnSpc>
            </a:pPr>
            <a:r>
              <a:rPr lang="en-US" sz="8000" dirty="0">
                <a:solidFill>
                  <a:srgbClr val="000000"/>
                </a:solidFill>
                <a:latin typeface="Amatic SC Bold"/>
              </a:rPr>
              <a:t>VIDEO</a:t>
            </a:r>
          </a:p>
        </p:txBody>
      </p:sp>
      <p:pic>
        <p:nvPicPr>
          <p:cNvPr id="7" name="Picture 7"/>
          <p:cNvPicPr>
            <a:picLocks noChangeAspect="1"/>
          </p:cNvPicPr>
          <p:nvPr/>
        </p:nvPicPr>
        <p:blipFill>
          <a:blip r:embed="rId6"/>
          <a:srcRect/>
          <a:stretch>
            <a:fillRect/>
          </a:stretch>
        </p:blipFill>
        <p:spPr>
          <a:xfrm rot="-7192640">
            <a:off x="15389523" y="7210090"/>
            <a:ext cx="1801962" cy="2266619"/>
          </a:xfrm>
          <a:prstGeom prst="rect">
            <a:avLst/>
          </a:prstGeom>
        </p:spPr>
      </p:pic>
      <p:pic>
        <p:nvPicPr>
          <p:cNvPr id="8" name="Picture 8"/>
          <p:cNvPicPr>
            <a:picLocks noChangeAspect="1"/>
          </p:cNvPicPr>
          <p:nvPr/>
        </p:nvPicPr>
        <p:blipFill>
          <a:blip r:embed="rId7"/>
          <a:srcRect/>
          <a:stretch>
            <a:fillRect/>
          </a:stretch>
        </p:blipFill>
        <p:spPr>
          <a:xfrm rot="267651">
            <a:off x="951848" y="1047928"/>
            <a:ext cx="513645" cy="493100"/>
          </a:xfrm>
          <a:prstGeom prst="rect">
            <a:avLst/>
          </a:prstGeom>
        </p:spPr>
      </p:pic>
      <p:pic>
        <p:nvPicPr>
          <p:cNvPr id="9" name="Picture 23"/>
          <p:cNvPicPr>
            <a:picLocks noChangeAspect="1"/>
          </p:cNvPicPr>
          <p:nvPr/>
        </p:nvPicPr>
        <p:blipFill>
          <a:blip r:embed="rId8"/>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Recycling pre-school examp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513554" y="2476500"/>
            <a:ext cx="7721599" cy="4343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97348">
            <a:off x="6398011" y="2109087"/>
            <a:ext cx="5142149" cy="4824271"/>
          </a:xfrm>
          <a:prstGeom prst="rect">
            <a:avLst/>
          </a:prstGeom>
        </p:spPr>
      </p:pic>
      <p:pic>
        <p:nvPicPr>
          <p:cNvPr id="4" name="Picture 4"/>
          <p:cNvPicPr>
            <a:picLocks noChangeAspect="1"/>
          </p:cNvPicPr>
          <p:nvPr/>
        </p:nvPicPr>
        <p:blipFill>
          <a:blip r:embed="rId3"/>
          <a:srcRect/>
          <a:stretch>
            <a:fillRect/>
          </a:stretch>
        </p:blipFill>
        <p:spPr>
          <a:xfrm>
            <a:off x="1481076" y="3813723"/>
            <a:ext cx="3852924" cy="3614743"/>
          </a:xfrm>
          <a:prstGeom prst="rect">
            <a:avLst/>
          </a:prstGeom>
        </p:spPr>
      </p:pic>
      <p:pic>
        <p:nvPicPr>
          <p:cNvPr id="5" name="Picture 5"/>
          <p:cNvPicPr>
            <a:picLocks noChangeAspect="1"/>
          </p:cNvPicPr>
          <p:nvPr/>
        </p:nvPicPr>
        <p:blipFill>
          <a:blip r:embed="rId4"/>
          <a:srcRect/>
          <a:stretch>
            <a:fillRect/>
          </a:stretch>
        </p:blipFill>
        <p:spPr>
          <a:xfrm>
            <a:off x="1228994" y="3790183"/>
            <a:ext cx="4599295" cy="3896859"/>
          </a:xfrm>
          <a:prstGeom prst="rect">
            <a:avLst/>
          </a:prstGeom>
        </p:spPr>
      </p:pic>
      <p:pic>
        <p:nvPicPr>
          <p:cNvPr id="6" name="Picture 6"/>
          <p:cNvPicPr>
            <a:picLocks noChangeAspect="1"/>
          </p:cNvPicPr>
          <p:nvPr/>
        </p:nvPicPr>
        <p:blipFill>
          <a:blip r:embed="rId4"/>
          <a:srcRect/>
          <a:stretch>
            <a:fillRect/>
          </a:stretch>
        </p:blipFill>
        <p:spPr>
          <a:xfrm rot="98487">
            <a:off x="6146401" y="2220155"/>
            <a:ext cx="5831802" cy="4941127"/>
          </a:xfrm>
          <a:prstGeom prst="rect">
            <a:avLst/>
          </a:prstGeom>
        </p:spPr>
      </p:pic>
      <p:pic>
        <p:nvPicPr>
          <p:cNvPr id="7" name="Picture 7"/>
          <p:cNvPicPr>
            <a:picLocks noChangeAspect="1"/>
          </p:cNvPicPr>
          <p:nvPr/>
        </p:nvPicPr>
        <p:blipFill>
          <a:blip r:embed="rId3"/>
          <a:srcRect/>
          <a:stretch>
            <a:fillRect/>
          </a:stretch>
        </p:blipFill>
        <p:spPr>
          <a:xfrm rot="203474">
            <a:off x="12650701" y="3027995"/>
            <a:ext cx="4899679" cy="4596789"/>
          </a:xfrm>
          <a:prstGeom prst="rect">
            <a:avLst/>
          </a:prstGeom>
        </p:spPr>
      </p:pic>
      <p:pic>
        <p:nvPicPr>
          <p:cNvPr id="8" name="Picture 8"/>
          <p:cNvPicPr>
            <a:picLocks noChangeAspect="1"/>
          </p:cNvPicPr>
          <p:nvPr/>
        </p:nvPicPr>
        <p:blipFill>
          <a:blip r:embed="rId4"/>
          <a:srcRect/>
          <a:stretch>
            <a:fillRect/>
          </a:stretch>
        </p:blipFill>
        <p:spPr>
          <a:xfrm>
            <a:off x="12420601" y="3002583"/>
            <a:ext cx="5334000" cy="4519354"/>
          </a:xfrm>
          <a:prstGeom prst="rect">
            <a:avLst/>
          </a:prstGeom>
        </p:spPr>
      </p:pic>
      <p:grpSp>
        <p:nvGrpSpPr>
          <p:cNvPr id="12" name="Group 12"/>
          <p:cNvGrpSpPr/>
          <p:nvPr/>
        </p:nvGrpSpPr>
        <p:grpSpPr>
          <a:xfrm>
            <a:off x="3581400" y="321135"/>
            <a:ext cx="11001387" cy="1504700"/>
            <a:chOff x="-233219" y="-943419"/>
            <a:chExt cx="14668517" cy="2006266"/>
          </a:xfrm>
        </p:grpSpPr>
        <p:sp>
          <p:nvSpPr>
            <p:cNvPr id="13" name="TextBox 13"/>
            <p:cNvSpPr txBox="1"/>
            <p:nvPr/>
          </p:nvSpPr>
          <p:spPr>
            <a:xfrm>
              <a:off x="68134" y="613055"/>
              <a:ext cx="14367164" cy="449792"/>
            </a:xfrm>
            <a:prstGeom prst="rect">
              <a:avLst/>
            </a:prstGeom>
          </p:spPr>
          <p:txBody>
            <a:bodyPr lIns="0" tIns="0" rIns="0" bIns="0" rtlCol="0" anchor="t">
              <a:spAutoFit/>
            </a:bodyPr>
            <a:lstStyle/>
            <a:p>
              <a:pPr marL="0" lvl="0" indent="0" algn="ctr">
                <a:lnSpc>
                  <a:spcPts val="2800"/>
                </a:lnSpc>
                <a:spcBef>
                  <a:spcPct val="0"/>
                </a:spcBef>
              </a:pPr>
              <a:r>
                <a:rPr lang="en-US" sz="2000" u="none" dirty="0">
                  <a:solidFill>
                    <a:srgbClr val="000000"/>
                  </a:solidFill>
                  <a:latin typeface="Muli Regular"/>
                </a:rPr>
                <a:t>Duplicate this page as many times as needed to give you more space for discussion.</a:t>
              </a:r>
            </a:p>
          </p:txBody>
        </p:sp>
        <p:sp>
          <p:nvSpPr>
            <p:cNvPr id="14" name="TextBox 14"/>
            <p:cNvSpPr txBox="1"/>
            <p:nvPr/>
          </p:nvSpPr>
          <p:spPr>
            <a:xfrm>
              <a:off x="-233219" y="-943419"/>
              <a:ext cx="14367164" cy="1545167"/>
            </a:xfrm>
            <a:prstGeom prst="rect">
              <a:avLst/>
            </a:prstGeom>
          </p:spPr>
          <p:txBody>
            <a:bodyPr lIns="0" tIns="0" rIns="0" bIns="0" rtlCol="0" anchor="t">
              <a:spAutoFit/>
            </a:bodyPr>
            <a:lstStyle/>
            <a:p>
              <a:pPr algn="ctr">
                <a:lnSpc>
                  <a:spcPts val="8800"/>
                </a:lnSpc>
              </a:pPr>
              <a:r>
                <a:rPr lang="en-US" sz="8000" dirty="0">
                  <a:solidFill>
                    <a:srgbClr val="000000"/>
                  </a:solidFill>
                  <a:latin typeface="Amatic SC Bold"/>
                </a:rPr>
                <a:t>ADDITIONAL RESOURCES</a:t>
              </a:r>
            </a:p>
          </p:txBody>
        </p:sp>
      </p:grpSp>
      <p:pic>
        <p:nvPicPr>
          <p:cNvPr id="15" name="Picture 23"/>
          <p:cNvPicPr>
            <a:picLocks noChangeAspect="1"/>
          </p:cNvPicPr>
          <p:nvPr/>
        </p:nvPicPr>
        <p:blipFill>
          <a:blip r:embed="rId5"/>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5" name="Group 24"/>
          <p:cNvGrpSpPr/>
          <p:nvPr/>
        </p:nvGrpSpPr>
        <p:grpSpPr>
          <a:xfrm>
            <a:off x="1856685" y="4037855"/>
            <a:ext cx="3458950" cy="1236176"/>
            <a:chOff x="1596012" y="4421905"/>
            <a:chExt cx="3458950" cy="1236176"/>
          </a:xfrm>
        </p:grpSpPr>
        <p:sp>
          <p:nvSpPr>
            <p:cNvPr id="16" name="Rectangle 15"/>
            <p:cNvSpPr/>
            <p:nvPr/>
          </p:nvSpPr>
          <p:spPr>
            <a:xfrm>
              <a:off x="1596012" y="4734751"/>
              <a:ext cx="3458950" cy="923330"/>
            </a:xfrm>
            <a:prstGeom prst="rect">
              <a:avLst/>
            </a:prstGeom>
          </p:spPr>
          <p:txBody>
            <a:bodyPr wrap="square">
              <a:spAutoFit/>
            </a:bodyPr>
            <a:lstStyle/>
            <a:p>
              <a:r>
                <a:rPr lang="en-GB" b="1" dirty="0"/>
                <a:t>https://www.eco-schoolsni.org/eco-schoolsni/documents/006534.pdf</a:t>
              </a:r>
            </a:p>
          </p:txBody>
        </p:sp>
        <p:sp>
          <p:nvSpPr>
            <p:cNvPr id="17" name="Rectangle 16"/>
            <p:cNvSpPr/>
            <p:nvPr/>
          </p:nvSpPr>
          <p:spPr>
            <a:xfrm>
              <a:off x="2047711" y="4421905"/>
              <a:ext cx="2330345" cy="369332"/>
            </a:xfrm>
            <a:prstGeom prst="rect">
              <a:avLst/>
            </a:prstGeom>
          </p:spPr>
          <p:txBody>
            <a:bodyPr wrap="square">
              <a:spAutoFit/>
            </a:bodyPr>
            <a:lstStyle/>
            <a:p>
              <a:r>
                <a:rPr lang="en-GB" b="1" dirty="0"/>
                <a:t>Eco-Inspiration-Waste</a:t>
              </a:r>
            </a:p>
          </p:txBody>
        </p:sp>
      </p:grpSp>
      <p:sp>
        <p:nvSpPr>
          <p:cNvPr id="18" name="Rectangle 17"/>
          <p:cNvSpPr/>
          <p:nvPr/>
        </p:nvSpPr>
        <p:spPr>
          <a:xfrm>
            <a:off x="7222192" y="5865811"/>
            <a:ext cx="4605409" cy="646331"/>
          </a:xfrm>
          <a:prstGeom prst="rect">
            <a:avLst/>
          </a:prstGeom>
        </p:spPr>
        <p:txBody>
          <a:bodyPr wrap="square">
            <a:spAutoFit/>
          </a:bodyPr>
          <a:lstStyle/>
          <a:p>
            <a:r>
              <a:rPr lang="en-GB" b="1" dirty="0"/>
              <a:t>https://www.eco-schoolsni.org/eco-schoolsni/documents/007474.pdf</a:t>
            </a:r>
          </a:p>
        </p:txBody>
      </p:sp>
      <p:sp>
        <p:nvSpPr>
          <p:cNvPr id="19" name="Rectangle 18"/>
          <p:cNvSpPr/>
          <p:nvPr/>
        </p:nvSpPr>
        <p:spPr>
          <a:xfrm>
            <a:off x="7066442" y="2337959"/>
            <a:ext cx="4343400" cy="369332"/>
          </a:xfrm>
          <a:prstGeom prst="rect">
            <a:avLst/>
          </a:prstGeom>
        </p:spPr>
        <p:txBody>
          <a:bodyPr wrap="square">
            <a:spAutoFit/>
          </a:bodyPr>
          <a:lstStyle/>
          <a:p>
            <a:r>
              <a:rPr lang="en-GB" b="1" dirty="0"/>
              <a:t>Litter Less Eco-Schools Lesson Plans</a:t>
            </a:r>
          </a:p>
        </p:txBody>
      </p:sp>
      <p:pic>
        <p:nvPicPr>
          <p:cNvPr id="20" name="Picture 19"/>
          <p:cNvPicPr>
            <a:picLocks noChangeAspect="1"/>
          </p:cNvPicPr>
          <p:nvPr/>
        </p:nvPicPr>
        <p:blipFill>
          <a:blip r:embed="rId6"/>
          <a:stretch>
            <a:fillRect/>
          </a:stretch>
        </p:blipFill>
        <p:spPr>
          <a:xfrm>
            <a:off x="7331460" y="2705337"/>
            <a:ext cx="3145821" cy="3116262"/>
          </a:xfrm>
          <a:prstGeom prst="rect">
            <a:avLst/>
          </a:prstGeom>
        </p:spPr>
      </p:pic>
      <p:sp>
        <p:nvSpPr>
          <p:cNvPr id="24" name="Rectangle 23"/>
          <p:cNvSpPr/>
          <p:nvPr/>
        </p:nvSpPr>
        <p:spPr>
          <a:xfrm>
            <a:off x="1741650" y="6148978"/>
            <a:ext cx="3573985" cy="923330"/>
          </a:xfrm>
          <a:prstGeom prst="rect">
            <a:avLst/>
          </a:prstGeom>
        </p:spPr>
        <p:txBody>
          <a:bodyPr wrap="square">
            <a:spAutoFit/>
          </a:bodyPr>
          <a:lstStyle/>
          <a:p>
            <a:r>
              <a:rPr lang="en-GB" b="1" dirty="0"/>
              <a:t>https://www.eco-schoolsni.org/eco-schoolsni/documents/006492.pdf</a:t>
            </a:r>
          </a:p>
        </p:txBody>
      </p:sp>
      <p:sp>
        <p:nvSpPr>
          <p:cNvPr id="26" name="Rectangle 25"/>
          <p:cNvSpPr/>
          <p:nvPr/>
        </p:nvSpPr>
        <p:spPr>
          <a:xfrm>
            <a:off x="1932688" y="5645266"/>
            <a:ext cx="2867912" cy="369332"/>
          </a:xfrm>
          <a:prstGeom prst="rect">
            <a:avLst/>
          </a:prstGeom>
        </p:spPr>
        <p:txBody>
          <a:bodyPr wrap="square">
            <a:spAutoFit/>
          </a:bodyPr>
          <a:lstStyle/>
          <a:p>
            <a:r>
              <a:rPr lang="en-GB" b="1" dirty="0"/>
              <a:t>KS2 Plastic Activity Sheets</a:t>
            </a:r>
          </a:p>
        </p:txBody>
      </p:sp>
      <p:pic>
        <p:nvPicPr>
          <p:cNvPr id="28" name="Picture 27"/>
          <p:cNvPicPr>
            <a:picLocks noChangeAspect="1"/>
          </p:cNvPicPr>
          <p:nvPr/>
        </p:nvPicPr>
        <p:blipFill>
          <a:blip r:embed="rId7"/>
          <a:stretch>
            <a:fillRect/>
          </a:stretch>
        </p:blipFill>
        <p:spPr>
          <a:xfrm>
            <a:off x="13639800" y="3184932"/>
            <a:ext cx="2667000" cy="3012777"/>
          </a:xfrm>
          <a:prstGeom prst="rect">
            <a:avLst/>
          </a:prstGeom>
        </p:spPr>
      </p:pic>
      <p:sp>
        <p:nvSpPr>
          <p:cNvPr id="29" name="Rectangle 28"/>
          <p:cNvSpPr/>
          <p:nvPr/>
        </p:nvSpPr>
        <p:spPr>
          <a:xfrm>
            <a:off x="13030200" y="6286500"/>
            <a:ext cx="4038600" cy="646331"/>
          </a:xfrm>
          <a:prstGeom prst="rect">
            <a:avLst/>
          </a:prstGeom>
        </p:spPr>
        <p:txBody>
          <a:bodyPr wrap="square">
            <a:spAutoFit/>
          </a:bodyPr>
          <a:lstStyle/>
          <a:p>
            <a:r>
              <a:rPr lang="en-GB" b="1" dirty="0"/>
              <a:t>https://www.eco-schoolsni.org/eco-schoolsni/documents/006511.pdf</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66A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084657">
            <a:off x="3312608" y="1124663"/>
            <a:ext cx="541332" cy="519679"/>
          </a:xfrm>
          <a:prstGeom prst="rect">
            <a:avLst/>
          </a:prstGeom>
        </p:spPr>
      </p:pic>
      <p:pic>
        <p:nvPicPr>
          <p:cNvPr id="3" name="Picture 3"/>
          <p:cNvPicPr>
            <a:picLocks noChangeAspect="1"/>
          </p:cNvPicPr>
          <p:nvPr/>
        </p:nvPicPr>
        <p:blipFill>
          <a:blip r:embed="rId3"/>
          <a:srcRect/>
          <a:stretch>
            <a:fillRect/>
          </a:stretch>
        </p:blipFill>
        <p:spPr>
          <a:xfrm rot="1460983">
            <a:off x="1140146" y="6043445"/>
            <a:ext cx="1748898" cy="2199872"/>
          </a:xfrm>
          <a:prstGeom prst="rect">
            <a:avLst/>
          </a:prstGeom>
        </p:spPr>
      </p:pic>
      <p:pic>
        <p:nvPicPr>
          <p:cNvPr id="4" name="Picture 4"/>
          <p:cNvPicPr>
            <a:picLocks noChangeAspect="1"/>
          </p:cNvPicPr>
          <p:nvPr/>
        </p:nvPicPr>
        <p:blipFill>
          <a:blip r:embed="rId4"/>
          <a:srcRect/>
          <a:stretch>
            <a:fillRect/>
          </a:stretch>
        </p:blipFill>
        <p:spPr>
          <a:xfrm rot="-1159206">
            <a:off x="3252256" y="4267841"/>
            <a:ext cx="662036" cy="1122094"/>
          </a:xfrm>
          <a:prstGeom prst="rect">
            <a:avLst/>
          </a:prstGeom>
        </p:spPr>
      </p:pic>
      <p:pic>
        <p:nvPicPr>
          <p:cNvPr id="6" name="Picture 6"/>
          <p:cNvPicPr>
            <a:picLocks noChangeAspect="1"/>
          </p:cNvPicPr>
          <p:nvPr/>
        </p:nvPicPr>
        <p:blipFill>
          <a:blip r:embed="rId3"/>
          <a:srcRect/>
          <a:stretch>
            <a:fillRect/>
          </a:stretch>
        </p:blipFill>
        <p:spPr>
          <a:xfrm rot="4810274">
            <a:off x="15351211" y="518240"/>
            <a:ext cx="1675438" cy="2107469"/>
          </a:xfrm>
          <a:prstGeom prst="rect">
            <a:avLst/>
          </a:prstGeom>
        </p:spPr>
      </p:pic>
      <p:pic>
        <p:nvPicPr>
          <p:cNvPr id="8" name="Picture 8"/>
          <p:cNvPicPr>
            <a:picLocks noChangeAspect="1"/>
          </p:cNvPicPr>
          <p:nvPr/>
        </p:nvPicPr>
        <p:blipFill>
          <a:blip r:embed="rId2"/>
          <a:srcRect/>
          <a:stretch>
            <a:fillRect/>
          </a:stretch>
        </p:blipFill>
        <p:spPr>
          <a:xfrm rot="1422455">
            <a:off x="887331" y="3746380"/>
            <a:ext cx="509049" cy="488687"/>
          </a:xfrm>
          <a:prstGeom prst="rect">
            <a:avLst/>
          </a:prstGeom>
        </p:spPr>
      </p:pic>
      <p:pic>
        <p:nvPicPr>
          <p:cNvPr id="9" name="Picture 9"/>
          <p:cNvPicPr>
            <a:picLocks noChangeAspect="1"/>
          </p:cNvPicPr>
          <p:nvPr/>
        </p:nvPicPr>
        <p:blipFill>
          <a:blip r:embed="rId2"/>
          <a:srcRect/>
          <a:stretch>
            <a:fillRect/>
          </a:stretch>
        </p:blipFill>
        <p:spPr>
          <a:xfrm rot="2851397">
            <a:off x="9271959" y="1713339"/>
            <a:ext cx="319992" cy="307192"/>
          </a:xfrm>
          <a:prstGeom prst="rect">
            <a:avLst/>
          </a:prstGeom>
        </p:spPr>
      </p:pic>
      <p:pic>
        <p:nvPicPr>
          <p:cNvPr id="10" name="Picture 10"/>
          <p:cNvPicPr>
            <a:picLocks noChangeAspect="1"/>
          </p:cNvPicPr>
          <p:nvPr/>
        </p:nvPicPr>
        <p:blipFill>
          <a:blip r:embed="rId2"/>
          <a:srcRect/>
          <a:stretch>
            <a:fillRect/>
          </a:stretch>
        </p:blipFill>
        <p:spPr>
          <a:xfrm rot="-10019461">
            <a:off x="13499925" y="1324020"/>
            <a:ext cx="516571" cy="495908"/>
          </a:xfrm>
          <a:prstGeom prst="rect">
            <a:avLst/>
          </a:prstGeom>
        </p:spPr>
      </p:pic>
      <p:pic>
        <p:nvPicPr>
          <p:cNvPr id="11" name="Picture 11"/>
          <p:cNvPicPr>
            <a:picLocks noChangeAspect="1"/>
          </p:cNvPicPr>
          <p:nvPr/>
        </p:nvPicPr>
        <p:blipFill>
          <a:blip r:embed="rId2"/>
          <a:srcRect/>
          <a:stretch>
            <a:fillRect/>
          </a:stretch>
        </p:blipFill>
        <p:spPr>
          <a:xfrm rot="-6383107">
            <a:off x="16927791" y="4752167"/>
            <a:ext cx="513645" cy="493100"/>
          </a:xfrm>
          <a:prstGeom prst="rect">
            <a:avLst/>
          </a:prstGeom>
        </p:spPr>
      </p:pic>
      <p:pic>
        <p:nvPicPr>
          <p:cNvPr id="12" name="Picture 12"/>
          <p:cNvPicPr>
            <a:picLocks noChangeAspect="1"/>
          </p:cNvPicPr>
          <p:nvPr/>
        </p:nvPicPr>
        <p:blipFill>
          <a:blip r:embed="rId2"/>
          <a:srcRect/>
          <a:stretch>
            <a:fillRect/>
          </a:stretch>
        </p:blipFill>
        <p:spPr>
          <a:xfrm rot="8915872">
            <a:off x="14957400" y="6074883"/>
            <a:ext cx="424393" cy="407417"/>
          </a:xfrm>
          <a:prstGeom prst="rect">
            <a:avLst/>
          </a:prstGeom>
        </p:spPr>
      </p:pic>
      <p:pic>
        <p:nvPicPr>
          <p:cNvPr id="13" name="Picture 13"/>
          <p:cNvPicPr>
            <a:picLocks noChangeAspect="1"/>
          </p:cNvPicPr>
          <p:nvPr/>
        </p:nvPicPr>
        <p:blipFill>
          <a:blip r:embed="rId4"/>
          <a:srcRect/>
          <a:stretch>
            <a:fillRect/>
          </a:stretch>
        </p:blipFill>
        <p:spPr>
          <a:xfrm rot="1345741">
            <a:off x="12434679" y="8217911"/>
            <a:ext cx="511678" cy="867251"/>
          </a:xfrm>
          <a:prstGeom prst="rect">
            <a:avLst/>
          </a:prstGeom>
        </p:spPr>
      </p:pic>
      <p:pic>
        <p:nvPicPr>
          <p:cNvPr id="14" name="Picture 14"/>
          <p:cNvPicPr>
            <a:picLocks noChangeAspect="1"/>
          </p:cNvPicPr>
          <p:nvPr/>
        </p:nvPicPr>
        <p:blipFill>
          <a:blip r:embed="rId5"/>
          <a:srcRect/>
          <a:stretch>
            <a:fillRect/>
          </a:stretch>
        </p:blipFill>
        <p:spPr>
          <a:xfrm rot="1800043">
            <a:off x="11268667" y="590515"/>
            <a:ext cx="567418" cy="626667"/>
          </a:xfrm>
          <a:prstGeom prst="rect">
            <a:avLst/>
          </a:prstGeom>
        </p:spPr>
      </p:pic>
      <p:pic>
        <p:nvPicPr>
          <p:cNvPr id="15" name="Picture 15"/>
          <p:cNvPicPr>
            <a:picLocks noChangeAspect="1"/>
          </p:cNvPicPr>
          <p:nvPr/>
        </p:nvPicPr>
        <p:blipFill>
          <a:blip r:embed="rId4"/>
          <a:srcRect/>
          <a:stretch>
            <a:fillRect/>
          </a:stretch>
        </p:blipFill>
        <p:spPr>
          <a:xfrm rot="-10154087">
            <a:off x="14320066" y="3449328"/>
            <a:ext cx="489149" cy="829067"/>
          </a:xfrm>
          <a:prstGeom prst="rect">
            <a:avLst/>
          </a:prstGeom>
        </p:spPr>
      </p:pic>
      <p:pic>
        <p:nvPicPr>
          <p:cNvPr id="16" name="Picture 16"/>
          <p:cNvPicPr>
            <a:picLocks noChangeAspect="1"/>
          </p:cNvPicPr>
          <p:nvPr/>
        </p:nvPicPr>
        <p:blipFill>
          <a:blip r:embed="rId4"/>
          <a:srcRect/>
          <a:stretch>
            <a:fillRect/>
          </a:stretch>
        </p:blipFill>
        <p:spPr>
          <a:xfrm rot="-1669974">
            <a:off x="6165299" y="822791"/>
            <a:ext cx="530353" cy="898904"/>
          </a:xfrm>
          <a:prstGeom prst="rect">
            <a:avLst/>
          </a:prstGeom>
        </p:spPr>
      </p:pic>
      <p:pic>
        <p:nvPicPr>
          <p:cNvPr id="18" name="Picture 18"/>
          <p:cNvPicPr>
            <a:picLocks noChangeAspect="1"/>
          </p:cNvPicPr>
          <p:nvPr/>
        </p:nvPicPr>
        <p:blipFill>
          <a:blip r:embed="rId6"/>
          <a:srcRect/>
          <a:stretch>
            <a:fillRect/>
          </a:stretch>
        </p:blipFill>
        <p:spPr>
          <a:xfrm rot="693431">
            <a:off x="920907" y="611011"/>
            <a:ext cx="826577" cy="1185137"/>
          </a:xfrm>
          <a:prstGeom prst="rect">
            <a:avLst/>
          </a:prstGeom>
        </p:spPr>
      </p:pic>
      <p:pic>
        <p:nvPicPr>
          <p:cNvPr id="19" name="Picture 19"/>
          <p:cNvPicPr>
            <a:picLocks noChangeAspect="1"/>
          </p:cNvPicPr>
          <p:nvPr/>
        </p:nvPicPr>
        <p:blipFill>
          <a:blip r:embed="rId6"/>
          <a:srcRect/>
          <a:stretch>
            <a:fillRect/>
          </a:stretch>
        </p:blipFill>
        <p:spPr>
          <a:xfrm rot="-2419102">
            <a:off x="16411918" y="7034178"/>
            <a:ext cx="927423" cy="1329729"/>
          </a:xfrm>
          <a:prstGeom prst="rect">
            <a:avLst/>
          </a:prstGeom>
        </p:spPr>
      </p:pic>
      <p:pic>
        <p:nvPicPr>
          <p:cNvPr id="20" name="Picture 20"/>
          <p:cNvPicPr>
            <a:picLocks noChangeAspect="1"/>
          </p:cNvPicPr>
          <p:nvPr/>
        </p:nvPicPr>
        <p:blipFill>
          <a:blip r:embed="rId7"/>
          <a:srcRect/>
          <a:stretch>
            <a:fillRect/>
          </a:stretch>
        </p:blipFill>
        <p:spPr>
          <a:xfrm>
            <a:off x="4767585" y="2554345"/>
            <a:ext cx="8752831" cy="5299441"/>
          </a:xfrm>
          <a:prstGeom prst="rect">
            <a:avLst/>
          </a:prstGeom>
        </p:spPr>
      </p:pic>
      <p:pic>
        <p:nvPicPr>
          <p:cNvPr id="21" name="Picture 21"/>
          <p:cNvPicPr>
            <a:picLocks noChangeAspect="1"/>
          </p:cNvPicPr>
          <p:nvPr/>
        </p:nvPicPr>
        <p:blipFill>
          <a:blip r:embed="rId8"/>
          <a:srcRect/>
          <a:stretch>
            <a:fillRect/>
          </a:stretch>
        </p:blipFill>
        <p:spPr>
          <a:xfrm rot="5400000">
            <a:off x="6550920" y="1074548"/>
            <a:ext cx="5319413" cy="8480223"/>
          </a:xfrm>
          <a:prstGeom prst="rect">
            <a:avLst/>
          </a:prstGeom>
        </p:spPr>
      </p:pic>
      <p:sp>
        <p:nvSpPr>
          <p:cNvPr id="22" name="TextBox 22"/>
          <p:cNvSpPr txBox="1"/>
          <p:nvPr/>
        </p:nvSpPr>
        <p:spPr>
          <a:xfrm>
            <a:off x="5952064" y="3396246"/>
            <a:ext cx="6959783" cy="3747135"/>
          </a:xfrm>
          <a:prstGeom prst="rect">
            <a:avLst/>
          </a:prstGeom>
        </p:spPr>
        <p:txBody>
          <a:bodyPr lIns="0" tIns="0" rIns="0" bIns="0" rtlCol="0" anchor="t">
            <a:spAutoFit/>
          </a:bodyPr>
          <a:lstStyle/>
          <a:p>
            <a:pPr algn="ctr">
              <a:lnSpc>
                <a:spcPts val="14400"/>
              </a:lnSpc>
            </a:pPr>
            <a:r>
              <a:rPr lang="en-US" sz="14400">
                <a:solidFill>
                  <a:srgbClr val="169D3D"/>
                </a:solidFill>
                <a:latin typeface="Amatic SC Bold"/>
              </a:rPr>
              <a:t>WELCOME,</a:t>
            </a:r>
          </a:p>
          <a:p>
            <a:pPr algn="ctr">
              <a:lnSpc>
                <a:spcPts val="14400"/>
              </a:lnSpc>
            </a:pPr>
            <a:r>
              <a:rPr lang="en-US" sz="14400">
                <a:solidFill>
                  <a:srgbClr val="169D3D"/>
                </a:solidFill>
                <a:latin typeface="Amatic SC Bold"/>
              </a:rPr>
              <a:t>STUDENTS!</a:t>
            </a:r>
          </a:p>
        </p:txBody>
      </p:sp>
      <p:pic>
        <p:nvPicPr>
          <p:cNvPr id="23" name="Picture 23"/>
          <p:cNvPicPr>
            <a:picLocks noChangeAspect="1"/>
          </p:cNvPicPr>
          <p:nvPr/>
        </p:nvPicPr>
        <p:blipFill>
          <a:blip r:embed="rId9"/>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512910" y="7875668"/>
            <a:ext cx="1917818" cy="2294653"/>
          </a:xfrm>
          <a:prstGeom prst="rect">
            <a:avLst/>
          </a:prstGeom>
        </p:spPr>
      </p:pic>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4602" y="8706300"/>
            <a:ext cx="4741915" cy="1282725"/>
          </a:xfrm>
          <a:prstGeom prst="rect">
            <a:avLst/>
          </a:prstGeom>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81833" y="8506013"/>
            <a:ext cx="1733554" cy="1598932"/>
          </a:xfrm>
          <a:prstGeom prst="rect">
            <a:avLst/>
          </a:prstGeom>
        </p:spPr>
      </p:pic>
      <p:pic>
        <p:nvPicPr>
          <p:cNvPr id="27" name="Picture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39988" y="8506013"/>
            <a:ext cx="1543250" cy="156897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801474" y="2133653"/>
            <a:ext cx="2770185" cy="2478057"/>
          </a:xfrm>
          <a:prstGeom prst="rect">
            <a:avLst/>
          </a:prstGeom>
        </p:spPr>
      </p:pic>
      <p:pic>
        <p:nvPicPr>
          <p:cNvPr id="3" name="Picture 3"/>
          <p:cNvPicPr>
            <a:picLocks noChangeAspect="1"/>
          </p:cNvPicPr>
          <p:nvPr/>
        </p:nvPicPr>
        <p:blipFill>
          <a:blip r:embed="rId3"/>
          <a:srcRect/>
          <a:stretch>
            <a:fillRect/>
          </a:stretch>
        </p:blipFill>
        <p:spPr>
          <a:xfrm rot="181237">
            <a:off x="2518566" y="5294768"/>
            <a:ext cx="13219977" cy="2643995"/>
          </a:xfrm>
          <a:prstGeom prst="rect">
            <a:avLst/>
          </a:prstGeom>
        </p:spPr>
      </p:pic>
      <p:sp>
        <p:nvSpPr>
          <p:cNvPr id="4" name="TextBox 4"/>
          <p:cNvSpPr txBox="1"/>
          <p:nvPr/>
        </p:nvSpPr>
        <p:spPr>
          <a:xfrm>
            <a:off x="3357995" y="5094830"/>
            <a:ext cx="11572009" cy="2453640"/>
          </a:xfrm>
          <a:prstGeom prst="rect">
            <a:avLst/>
          </a:prstGeom>
        </p:spPr>
        <p:txBody>
          <a:bodyPr lIns="0" tIns="0" rIns="0" bIns="0" rtlCol="0" anchor="t">
            <a:spAutoFit/>
          </a:bodyPr>
          <a:lstStyle/>
          <a:p>
            <a:pPr algn="ctr">
              <a:lnSpc>
                <a:spcPts val="20160"/>
              </a:lnSpc>
              <a:spcBef>
                <a:spcPct val="0"/>
              </a:spcBef>
            </a:pPr>
            <a:r>
              <a:rPr lang="en-US" sz="14400">
                <a:solidFill>
                  <a:srgbClr val="000000"/>
                </a:solidFill>
                <a:latin typeface="Amatic SC Bold"/>
              </a:rPr>
              <a:t>LESSON FOR THE DAY</a:t>
            </a:r>
          </a:p>
        </p:txBody>
      </p:sp>
      <p:pic>
        <p:nvPicPr>
          <p:cNvPr id="5" name="Picture 5"/>
          <p:cNvPicPr>
            <a:picLocks noChangeAspect="1"/>
          </p:cNvPicPr>
          <p:nvPr/>
        </p:nvPicPr>
        <p:blipFill>
          <a:blip r:embed="rId4"/>
          <a:srcRect/>
          <a:stretch>
            <a:fillRect/>
          </a:stretch>
        </p:blipFill>
        <p:spPr>
          <a:xfrm rot="1437957">
            <a:off x="6796137" y="2973399"/>
            <a:ext cx="1321100" cy="1136146"/>
          </a:xfrm>
          <a:prstGeom prst="rect">
            <a:avLst/>
          </a:prstGeom>
        </p:spPr>
      </p:pic>
      <p:pic>
        <p:nvPicPr>
          <p:cNvPr id="6" name="Picture 6"/>
          <p:cNvPicPr>
            <a:picLocks noChangeAspect="1"/>
          </p:cNvPicPr>
          <p:nvPr/>
        </p:nvPicPr>
        <p:blipFill>
          <a:blip r:embed="rId5"/>
          <a:srcRect/>
          <a:stretch>
            <a:fillRect/>
          </a:stretch>
        </p:blipFill>
        <p:spPr>
          <a:xfrm rot="10359667">
            <a:off x="10277409" y="3289062"/>
            <a:ext cx="1321100" cy="1136146"/>
          </a:xfrm>
          <a:prstGeom prst="rect">
            <a:avLst/>
          </a:prstGeom>
        </p:spPr>
      </p:pic>
      <p:pic>
        <p:nvPicPr>
          <p:cNvPr id="7" name="Picture 7"/>
          <p:cNvPicPr>
            <a:picLocks noChangeAspect="1"/>
          </p:cNvPicPr>
          <p:nvPr/>
        </p:nvPicPr>
        <p:blipFill>
          <a:blip r:embed="rId6"/>
          <a:srcRect l="24681" t="19957" r="25654" b="19187"/>
          <a:stretch>
            <a:fillRect/>
          </a:stretch>
        </p:blipFill>
        <p:spPr>
          <a:xfrm rot="489684">
            <a:off x="8390699" y="2589278"/>
            <a:ext cx="1419676" cy="1739603"/>
          </a:xfrm>
          <a:prstGeom prst="rect">
            <a:avLst/>
          </a:prstGeom>
        </p:spPr>
      </p:pic>
      <p:pic>
        <p:nvPicPr>
          <p:cNvPr id="8" name="Picture 8"/>
          <p:cNvPicPr>
            <a:picLocks noChangeAspect="1"/>
          </p:cNvPicPr>
          <p:nvPr/>
        </p:nvPicPr>
        <p:blipFill>
          <a:blip r:embed="rId7"/>
          <a:srcRect/>
          <a:stretch>
            <a:fillRect/>
          </a:stretch>
        </p:blipFill>
        <p:spPr>
          <a:xfrm rot="-243703">
            <a:off x="2127626" y="4963251"/>
            <a:ext cx="437368" cy="419873"/>
          </a:xfrm>
          <a:prstGeom prst="rect">
            <a:avLst/>
          </a:prstGeom>
        </p:spPr>
      </p:pic>
      <p:pic>
        <p:nvPicPr>
          <p:cNvPr id="9" name="Picture 9"/>
          <p:cNvPicPr>
            <a:picLocks noChangeAspect="1"/>
          </p:cNvPicPr>
          <p:nvPr/>
        </p:nvPicPr>
        <p:blipFill>
          <a:blip r:embed="rId7"/>
          <a:srcRect/>
          <a:stretch>
            <a:fillRect/>
          </a:stretch>
        </p:blipFill>
        <p:spPr>
          <a:xfrm rot="8915872">
            <a:off x="15994003" y="7629196"/>
            <a:ext cx="424393" cy="407417"/>
          </a:xfrm>
          <a:prstGeom prst="rect">
            <a:avLst/>
          </a:prstGeom>
        </p:spPr>
      </p:pic>
      <p:pic>
        <p:nvPicPr>
          <p:cNvPr id="10" name="Picture 10"/>
          <p:cNvPicPr>
            <a:picLocks noChangeAspect="1"/>
          </p:cNvPicPr>
          <p:nvPr/>
        </p:nvPicPr>
        <p:blipFill>
          <a:blip r:embed="rId7"/>
          <a:srcRect/>
          <a:stretch>
            <a:fillRect/>
          </a:stretch>
        </p:blipFill>
        <p:spPr>
          <a:xfrm rot="10084657">
            <a:off x="1076541" y="943740"/>
            <a:ext cx="541332" cy="519679"/>
          </a:xfrm>
          <a:prstGeom prst="rect">
            <a:avLst/>
          </a:prstGeom>
        </p:spPr>
      </p:pic>
      <p:pic>
        <p:nvPicPr>
          <p:cNvPr id="11" name="Picture 11"/>
          <p:cNvPicPr>
            <a:picLocks noChangeAspect="1"/>
          </p:cNvPicPr>
          <p:nvPr/>
        </p:nvPicPr>
        <p:blipFill>
          <a:blip r:embed="rId8"/>
          <a:srcRect/>
          <a:stretch>
            <a:fillRect/>
          </a:stretch>
        </p:blipFill>
        <p:spPr>
          <a:xfrm rot="1460983">
            <a:off x="-63881" y="6717696"/>
            <a:ext cx="1748898" cy="2199872"/>
          </a:xfrm>
          <a:prstGeom prst="rect">
            <a:avLst/>
          </a:prstGeom>
        </p:spPr>
      </p:pic>
      <p:pic>
        <p:nvPicPr>
          <p:cNvPr id="12" name="Picture 12"/>
          <p:cNvPicPr>
            <a:picLocks noChangeAspect="1"/>
          </p:cNvPicPr>
          <p:nvPr/>
        </p:nvPicPr>
        <p:blipFill>
          <a:blip r:embed="rId9"/>
          <a:srcRect/>
          <a:stretch>
            <a:fillRect/>
          </a:stretch>
        </p:blipFill>
        <p:spPr>
          <a:xfrm>
            <a:off x="5486684" y="8801590"/>
            <a:ext cx="758759" cy="837986"/>
          </a:xfrm>
          <a:prstGeom prst="rect">
            <a:avLst/>
          </a:prstGeom>
        </p:spPr>
      </p:pic>
      <p:pic>
        <p:nvPicPr>
          <p:cNvPr id="13" name="Picture 13"/>
          <p:cNvPicPr>
            <a:picLocks noChangeAspect="1"/>
          </p:cNvPicPr>
          <p:nvPr/>
        </p:nvPicPr>
        <p:blipFill>
          <a:blip r:embed="rId8"/>
          <a:srcRect/>
          <a:stretch>
            <a:fillRect/>
          </a:stretch>
        </p:blipFill>
        <p:spPr>
          <a:xfrm rot="4810274">
            <a:off x="14961304" y="438282"/>
            <a:ext cx="1675438" cy="2107469"/>
          </a:xfrm>
          <a:prstGeom prst="rect">
            <a:avLst/>
          </a:prstGeom>
        </p:spPr>
      </p:pic>
      <p:pic>
        <p:nvPicPr>
          <p:cNvPr id="14" name="Picture 14"/>
          <p:cNvPicPr>
            <a:picLocks noChangeAspect="1"/>
          </p:cNvPicPr>
          <p:nvPr/>
        </p:nvPicPr>
        <p:blipFill>
          <a:blip r:embed="rId7"/>
          <a:srcRect/>
          <a:stretch>
            <a:fillRect/>
          </a:stretch>
        </p:blipFill>
        <p:spPr>
          <a:xfrm rot="-7483644">
            <a:off x="2484938" y="8905629"/>
            <a:ext cx="509049" cy="488687"/>
          </a:xfrm>
          <a:prstGeom prst="rect">
            <a:avLst/>
          </a:prstGeom>
        </p:spPr>
      </p:pic>
      <p:pic>
        <p:nvPicPr>
          <p:cNvPr id="16" name="Picture 16"/>
          <p:cNvPicPr>
            <a:picLocks noChangeAspect="1"/>
          </p:cNvPicPr>
          <p:nvPr/>
        </p:nvPicPr>
        <p:blipFill>
          <a:blip r:embed="rId7"/>
          <a:srcRect/>
          <a:stretch>
            <a:fillRect/>
          </a:stretch>
        </p:blipFill>
        <p:spPr>
          <a:xfrm rot="-10019461">
            <a:off x="13132166" y="2805840"/>
            <a:ext cx="516571" cy="495908"/>
          </a:xfrm>
          <a:prstGeom prst="rect">
            <a:avLst/>
          </a:prstGeom>
        </p:spPr>
      </p:pic>
      <p:pic>
        <p:nvPicPr>
          <p:cNvPr id="17" name="Picture 17"/>
          <p:cNvPicPr>
            <a:picLocks noChangeAspect="1"/>
          </p:cNvPicPr>
          <p:nvPr/>
        </p:nvPicPr>
        <p:blipFill>
          <a:blip r:embed="rId7"/>
          <a:srcRect/>
          <a:stretch>
            <a:fillRect/>
          </a:stretch>
        </p:blipFill>
        <p:spPr>
          <a:xfrm rot="-6383107">
            <a:off x="18031177" y="5467478"/>
            <a:ext cx="513645" cy="493100"/>
          </a:xfrm>
          <a:prstGeom prst="rect">
            <a:avLst/>
          </a:prstGeom>
        </p:spPr>
      </p:pic>
      <p:pic>
        <p:nvPicPr>
          <p:cNvPr id="18" name="Picture 18"/>
          <p:cNvPicPr>
            <a:picLocks noChangeAspect="1"/>
          </p:cNvPicPr>
          <p:nvPr/>
        </p:nvPicPr>
        <p:blipFill>
          <a:blip r:embed="rId10"/>
          <a:srcRect/>
          <a:stretch>
            <a:fillRect/>
          </a:stretch>
        </p:blipFill>
        <p:spPr>
          <a:xfrm rot="1345741">
            <a:off x="12100836" y="8176526"/>
            <a:ext cx="511678" cy="867251"/>
          </a:xfrm>
          <a:prstGeom prst="rect">
            <a:avLst/>
          </a:prstGeom>
        </p:spPr>
      </p:pic>
      <p:pic>
        <p:nvPicPr>
          <p:cNvPr id="19" name="Picture 19"/>
          <p:cNvPicPr>
            <a:picLocks noChangeAspect="1"/>
          </p:cNvPicPr>
          <p:nvPr/>
        </p:nvPicPr>
        <p:blipFill>
          <a:blip r:embed="rId9"/>
          <a:srcRect/>
          <a:stretch>
            <a:fillRect/>
          </a:stretch>
        </p:blipFill>
        <p:spPr>
          <a:xfrm rot="1800043">
            <a:off x="11268667" y="998301"/>
            <a:ext cx="567418" cy="626667"/>
          </a:xfrm>
          <a:prstGeom prst="rect">
            <a:avLst/>
          </a:prstGeom>
        </p:spPr>
      </p:pic>
      <p:pic>
        <p:nvPicPr>
          <p:cNvPr id="20" name="Picture 20"/>
          <p:cNvPicPr>
            <a:picLocks noChangeAspect="1"/>
          </p:cNvPicPr>
          <p:nvPr/>
        </p:nvPicPr>
        <p:blipFill>
          <a:blip r:embed="rId10"/>
          <a:srcRect/>
          <a:stretch>
            <a:fillRect/>
          </a:stretch>
        </p:blipFill>
        <p:spPr>
          <a:xfrm rot="-10154087">
            <a:off x="15992066" y="3895523"/>
            <a:ext cx="489149" cy="829067"/>
          </a:xfrm>
          <a:prstGeom prst="rect">
            <a:avLst/>
          </a:prstGeom>
        </p:spPr>
      </p:pic>
      <p:pic>
        <p:nvPicPr>
          <p:cNvPr id="21" name="Picture 21"/>
          <p:cNvPicPr>
            <a:picLocks noChangeAspect="1"/>
          </p:cNvPicPr>
          <p:nvPr/>
        </p:nvPicPr>
        <p:blipFill>
          <a:blip r:embed="rId10"/>
          <a:srcRect/>
          <a:stretch>
            <a:fillRect/>
          </a:stretch>
        </p:blipFill>
        <p:spPr>
          <a:xfrm rot="-1669974">
            <a:off x="5912815" y="754128"/>
            <a:ext cx="530353" cy="898904"/>
          </a:xfrm>
          <a:prstGeom prst="rect">
            <a:avLst/>
          </a:prstGeom>
        </p:spPr>
      </p:pic>
      <p:pic>
        <p:nvPicPr>
          <p:cNvPr id="22" name="Picture 22"/>
          <p:cNvPicPr>
            <a:picLocks noChangeAspect="1"/>
          </p:cNvPicPr>
          <p:nvPr/>
        </p:nvPicPr>
        <p:blipFill>
          <a:blip r:embed="rId7"/>
          <a:srcRect/>
          <a:stretch>
            <a:fillRect/>
          </a:stretch>
        </p:blipFill>
        <p:spPr>
          <a:xfrm rot="-1839255">
            <a:off x="8938249" y="9486280"/>
            <a:ext cx="554415" cy="532238"/>
          </a:xfrm>
          <a:prstGeom prst="rect">
            <a:avLst/>
          </a:prstGeom>
        </p:spPr>
      </p:pic>
      <p:pic>
        <p:nvPicPr>
          <p:cNvPr id="23" name="Picture 23"/>
          <p:cNvPicPr>
            <a:picLocks noChangeAspect="1"/>
          </p:cNvPicPr>
          <p:nvPr/>
        </p:nvPicPr>
        <p:blipFill>
          <a:blip r:embed="rId11"/>
          <a:srcRect/>
          <a:stretch>
            <a:fillRect/>
          </a:stretch>
        </p:blipFill>
        <p:spPr>
          <a:xfrm rot="693431">
            <a:off x="3048616" y="2204439"/>
            <a:ext cx="826577" cy="1185137"/>
          </a:xfrm>
          <a:prstGeom prst="rect">
            <a:avLst/>
          </a:prstGeom>
        </p:spPr>
      </p:pic>
      <p:pic>
        <p:nvPicPr>
          <p:cNvPr id="24" name="Picture 24"/>
          <p:cNvPicPr>
            <a:picLocks noChangeAspect="1"/>
          </p:cNvPicPr>
          <p:nvPr/>
        </p:nvPicPr>
        <p:blipFill>
          <a:blip r:embed="rId3"/>
          <a:srcRect/>
          <a:stretch>
            <a:fillRect/>
          </a:stretch>
        </p:blipFill>
        <p:spPr>
          <a:xfrm rot="133738">
            <a:off x="6707555" y="8172184"/>
            <a:ext cx="4872890" cy="974578"/>
          </a:xfrm>
          <a:prstGeom prst="rect">
            <a:avLst/>
          </a:prstGeom>
        </p:spPr>
      </p:pic>
      <p:sp>
        <p:nvSpPr>
          <p:cNvPr id="25" name="TextBox 25"/>
          <p:cNvSpPr txBox="1"/>
          <p:nvPr/>
        </p:nvSpPr>
        <p:spPr>
          <a:xfrm>
            <a:off x="3357995" y="8149142"/>
            <a:ext cx="11572009" cy="826770"/>
          </a:xfrm>
          <a:prstGeom prst="rect">
            <a:avLst/>
          </a:prstGeom>
        </p:spPr>
        <p:txBody>
          <a:bodyPr lIns="0" tIns="0" rIns="0" bIns="0" rtlCol="0" anchor="t">
            <a:spAutoFit/>
          </a:bodyPr>
          <a:lstStyle/>
          <a:p>
            <a:pPr algn="ctr">
              <a:lnSpc>
                <a:spcPts val="6719"/>
              </a:lnSpc>
            </a:pPr>
            <a:r>
              <a:rPr lang="en-US" sz="4800">
                <a:solidFill>
                  <a:srgbClr val="000000"/>
                </a:solidFill>
                <a:latin typeface="Amatic SC Bold"/>
              </a:rPr>
              <a:t>KEY STAGE 2</a:t>
            </a:r>
          </a:p>
        </p:txBody>
      </p:sp>
      <p:pic>
        <p:nvPicPr>
          <p:cNvPr id="26" name="Picture 23"/>
          <p:cNvPicPr>
            <a:picLocks noChangeAspect="1"/>
          </p:cNvPicPr>
          <p:nvPr/>
        </p:nvPicPr>
        <p:blipFill>
          <a:blip r:embed="rId12"/>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4234307" y="601474"/>
            <a:ext cx="4279619" cy="10323642"/>
          </a:xfrm>
          <a:prstGeom prst="rect">
            <a:avLst/>
          </a:prstGeom>
        </p:spPr>
      </p:pic>
      <p:pic>
        <p:nvPicPr>
          <p:cNvPr id="3" name="Picture 3"/>
          <p:cNvPicPr>
            <a:picLocks noChangeAspect="1"/>
          </p:cNvPicPr>
          <p:nvPr/>
        </p:nvPicPr>
        <p:blipFill>
          <a:blip r:embed="rId3"/>
          <a:srcRect/>
          <a:stretch>
            <a:fillRect/>
          </a:stretch>
        </p:blipFill>
        <p:spPr>
          <a:xfrm rot="-133821">
            <a:off x="1390887" y="2569689"/>
            <a:ext cx="9585460" cy="1917092"/>
          </a:xfrm>
          <a:prstGeom prst="rect">
            <a:avLst/>
          </a:prstGeom>
        </p:spPr>
      </p:pic>
      <p:pic>
        <p:nvPicPr>
          <p:cNvPr id="4" name="Picture 4"/>
          <p:cNvPicPr>
            <a:picLocks noChangeAspect="1"/>
          </p:cNvPicPr>
          <p:nvPr/>
        </p:nvPicPr>
        <p:blipFill>
          <a:blip r:embed="rId4"/>
          <a:srcRect/>
          <a:stretch>
            <a:fillRect/>
          </a:stretch>
        </p:blipFill>
        <p:spPr>
          <a:xfrm rot="5400000">
            <a:off x="10382343" y="2423390"/>
            <a:ext cx="8000843" cy="5143529"/>
          </a:xfrm>
          <a:prstGeom prst="rect">
            <a:avLst/>
          </a:prstGeom>
        </p:spPr>
      </p:pic>
      <p:pic>
        <p:nvPicPr>
          <p:cNvPr id="5" name="Picture 5"/>
          <p:cNvPicPr>
            <a:picLocks noChangeAspect="1"/>
          </p:cNvPicPr>
          <p:nvPr/>
        </p:nvPicPr>
        <p:blipFill>
          <a:blip r:embed="rId5"/>
          <a:srcRect/>
          <a:stretch>
            <a:fillRect/>
          </a:stretch>
        </p:blipFill>
        <p:spPr>
          <a:xfrm>
            <a:off x="12110382" y="1619319"/>
            <a:ext cx="4844147" cy="7048362"/>
          </a:xfrm>
          <a:prstGeom prst="rect">
            <a:avLst/>
          </a:prstGeom>
        </p:spPr>
      </p:pic>
      <p:grpSp>
        <p:nvGrpSpPr>
          <p:cNvPr id="6" name="Group 6"/>
          <p:cNvGrpSpPr>
            <a:grpSpLocks noChangeAspect="1"/>
          </p:cNvGrpSpPr>
          <p:nvPr/>
        </p:nvGrpSpPr>
        <p:grpSpPr>
          <a:xfrm>
            <a:off x="12179780" y="1888320"/>
            <a:ext cx="4344762" cy="6382295"/>
            <a:chOff x="0" y="0"/>
            <a:chExt cx="3539490" cy="5022850"/>
          </a:xfrm>
        </p:grpSpPr>
        <p:sp>
          <p:nvSpPr>
            <p:cNvPr id="7" name="Freeform 7"/>
            <p:cNvSpPr/>
            <p:nvPr/>
          </p:nvSpPr>
          <p:spPr>
            <a:xfrm>
              <a:off x="-3810" y="0"/>
              <a:ext cx="3550920" cy="5024120"/>
            </a:xfrm>
            <a:custGeom>
              <a:avLst/>
              <a:gdLst/>
              <a:ahLst/>
              <a:cxnLst/>
              <a:rect l="l" t="t" r="r" b="b"/>
              <a:pathLst>
                <a:path w="3550920" h="5024120">
                  <a:moveTo>
                    <a:pt x="3539490" y="4999990"/>
                  </a:moveTo>
                  <a:lnTo>
                    <a:pt x="3464560" y="4999990"/>
                  </a:lnTo>
                  <a:lnTo>
                    <a:pt x="3406140" y="4969510"/>
                  </a:lnTo>
                  <a:lnTo>
                    <a:pt x="222250" y="4992370"/>
                  </a:lnTo>
                  <a:lnTo>
                    <a:pt x="163830" y="5022850"/>
                  </a:lnTo>
                  <a:lnTo>
                    <a:pt x="7620" y="5024120"/>
                  </a:lnTo>
                  <a:lnTo>
                    <a:pt x="7620" y="3315970"/>
                  </a:lnTo>
                  <a:cubicBezTo>
                    <a:pt x="7620" y="3315970"/>
                    <a:pt x="0" y="2907030"/>
                    <a:pt x="7620" y="2654300"/>
                  </a:cubicBezTo>
                  <a:cubicBezTo>
                    <a:pt x="15240" y="2401570"/>
                    <a:pt x="7620" y="2263140"/>
                    <a:pt x="7620" y="2263140"/>
                  </a:cubicBezTo>
                  <a:lnTo>
                    <a:pt x="6350" y="934720"/>
                  </a:lnTo>
                  <a:lnTo>
                    <a:pt x="5080" y="0"/>
                  </a:lnTo>
                  <a:lnTo>
                    <a:pt x="440690" y="0"/>
                  </a:lnTo>
                  <a:lnTo>
                    <a:pt x="528320" y="41910"/>
                  </a:lnTo>
                  <a:cubicBezTo>
                    <a:pt x="528320" y="41910"/>
                    <a:pt x="1480820" y="19050"/>
                    <a:pt x="1704340" y="38100"/>
                  </a:cubicBezTo>
                  <a:cubicBezTo>
                    <a:pt x="1927860" y="57150"/>
                    <a:pt x="3208020" y="41910"/>
                    <a:pt x="3208020" y="41910"/>
                  </a:cubicBezTo>
                  <a:lnTo>
                    <a:pt x="3260090" y="0"/>
                  </a:lnTo>
                  <a:lnTo>
                    <a:pt x="3539490" y="0"/>
                  </a:lnTo>
                  <a:lnTo>
                    <a:pt x="3539490" y="1129030"/>
                  </a:lnTo>
                  <a:cubicBezTo>
                    <a:pt x="3539490" y="1129030"/>
                    <a:pt x="3547110" y="2181860"/>
                    <a:pt x="3539490" y="2479040"/>
                  </a:cubicBezTo>
                  <a:cubicBezTo>
                    <a:pt x="3531870" y="2776220"/>
                    <a:pt x="3539490" y="3577590"/>
                    <a:pt x="3539490" y="3577590"/>
                  </a:cubicBezTo>
                  <a:cubicBezTo>
                    <a:pt x="3539490" y="3577590"/>
                    <a:pt x="3550920" y="3818890"/>
                    <a:pt x="3539490" y="3977640"/>
                  </a:cubicBezTo>
                  <a:cubicBezTo>
                    <a:pt x="3528060" y="4138930"/>
                    <a:pt x="3539490" y="4999990"/>
                    <a:pt x="3539490" y="4999990"/>
                  </a:cubicBezTo>
                  <a:close/>
                </a:path>
              </a:pathLst>
            </a:custGeom>
            <a:solidFill>
              <a:srgbClr val="FFFFFF"/>
            </a:solidFill>
            <a:ln>
              <a:solidFill>
                <a:srgbClr val="000000"/>
              </a:solidFill>
            </a:ln>
          </p:spPr>
        </p:sp>
      </p:grpSp>
      <p:sp>
        <p:nvSpPr>
          <p:cNvPr id="9" name="TextBox 9"/>
          <p:cNvSpPr txBox="1"/>
          <p:nvPr/>
        </p:nvSpPr>
        <p:spPr>
          <a:xfrm>
            <a:off x="1750261" y="2934193"/>
            <a:ext cx="8866712" cy="1139825"/>
          </a:xfrm>
          <a:prstGeom prst="rect">
            <a:avLst/>
          </a:prstGeom>
        </p:spPr>
        <p:txBody>
          <a:bodyPr lIns="0" tIns="0" rIns="0" bIns="0" rtlCol="0" anchor="t">
            <a:spAutoFit/>
          </a:bodyPr>
          <a:lstStyle/>
          <a:p>
            <a:pPr algn="ctr">
              <a:lnSpc>
                <a:spcPts val="8800"/>
              </a:lnSpc>
            </a:pPr>
            <a:r>
              <a:rPr lang="en-US" sz="8000" dirty="0">
                <a:solidFill>
                  <a:srgbClr val="000000"/>
                </a:solidFill>
                <a:latin typeface="Amatic SC Bold"/>
              </a:rPr>
              <a:t>CONCEPTS AND DEFINITIONS</a:t>
            </a:r>
          </a:p>
        </p:txBody>
      </p:sp>
      <p:pic>
        <p:nvPicPr>
          <p:cNvPr id="10" name="Picture 10"/>
          <p:cNvPicPr>
            <a:picLocks noChangeAspect="1"/>
          </p:cNvPicPr>
          <p:nvPr/>
        </p:nvPicPr>
        <p:blipFill>
          <a:blip r:embed="rId6"/>
          <a:srcRect/>
          <a:stretch>
            <a:fillRect/>
          </a:stretch>
        </p:blipFill>
        <p:spPr>
          <a:xfrm rot="10084657">
            <a:off x="3468471" y="1680602"/>
            <a:ext cx="541332" cy="519679"/>
          </a:xfrm>
          <a:prstGeom prst="rect">
            <a:avLst/>
          </a:prstGeom>
        </p:spPr>
      </p:pic>
      <p:pic>
        <p:nvPicPr>
          <p:cNvPr id="11" name="Picture 11"/>
          <p:cNvPicPr>
            <a:picLocks noChangeAspect="1"/>
          </p:cNvPicPr>
          <p:nvPr/>
        </p:nvPicPr>
        <p:blipFill>
          <a:blip r:embed="rId7"/>
          <a:srcRect/>
          <a:stretch>
            <a:fillRect/>
          </a:stretch>
        </p:blipFill>
        <p:spPr>
          <a:xfrm rot="4810274">
            <a:off x="912542" y="8227965"/>
            <a:ext cx="1675438" cy="2107469"/>
          </a:xfrm>
          <a:prstGeom prst="rect">
            <a:avLst/>
          </a:prstGeom>
        </p:spPr>
      </p:pic>
      <p:pic>
        <p:nvPicPr>
          <p:cNvPr id="12" name="Picture 12"/>
          <p:cNvPicPr>
            <a:picLocks noChangeAspect="1"/>
          </p:cNvPicPr>
          <p:nvPr/>
        </p:nvPicPr>
        <p:blipFill>
          <a:blip r:embed="rId6"/>
          <a:srcRect/>
          <a:stretch>
            <a:fillRect/>
          </a:stretch>
        </p:blipFill>
        <p:spPr>
          <a:xfrm rot="2851397">
            <a:off x="10809734" y="2008572"/>
            <a:ext cx="319992" cy="307192"/>
          </a:xfrm>
          <a:prstGeom prst="rect">
            <a:avLst/>
          </a:prstGeom>
        </p:spPr>
      </p:pic>
      <p:pic>
        <p:nvPicPr>
          <p:cNvPr id="13" name="Picture 13"/>
          <p:cNvPicPr>
            <a:picLocks noChangeAspect="1"/>
          </p:cNvPicPr>
          <p:nvPr/>
        </p:nvPicPr>
        <p:blipFill>
          <a:blip r:embed="rId6"/>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8"/>
          <a:srcRect/>
          <a:stretch>
            <a:fillRect/>
          </a:stretch>
        </p:blipFill>
        <p:spPr>
          <a:xfrm rot="1800043">
            <a:off x="10907350" y="8454140"/>
            <a:ext cx="567418" cy="626667"/>
          </a:xfrm>
          <a:prstGeom prst="rect">
            <a:avLst/>
          </a:prstGeom>
        </p:spPr>
      </p:pic>
      <p:pic>
        <p:nvPicPr>
          <p:cNvPr id="15" name="Picture 15"/>
          <p:cNvPicPr>
            <a:picLocks noChangeAspect="1"/>
          </p:cNvPicPr>
          <p:nvPr/>
        </p:nvPicPr>
        <p:blipFill>
          <a:blip r:embed="rId9"/>
          <a:srcRect/>
          <a:stretch>
            <a:fillRect/>
          </a:stretch>
        </p:blipFill>
        <p:spPr>
          <a:xfrm rot="-1669974">
            <a:off x="7286577" y="612038"/>
            <a:ext cx="530353" cy="898904"/>
          </a:xfrm>
          <a:prstGeom prst="rect">
            <a:avLst/>
          </a:prstGeom>
        </p:spPr>
      </p:pic>
      <p:pic>
        <p:nvPicPr>
          <p:cNvPr id="16" name="Picture 16"/>
          <p:cNvPicPr>
            <a:picLocks noChangeAspect="1"/>
          </p:cNvPicPr>
          <p:nvPr/>
        </p:nvPicPr>
        <p:blipFill>
          <a:blip r:embed="rId10"/>
          <a:srcRect/>
          <a:stretch>
            <a:fillRect/>
          </a:stretch>
        </p:blipFill>
        <p:spPr>
          <a:xfrm rot="693431">
            <a:off x="920907" y="611011"/>
            <a:ext cx="826577" cy="1185137"/>
          </a:xfrm>
          <a:prstGeom prst="rect">
            <a:avLst/>
          </a:prstGeom>
        </p:spPr>
      </p:pic>
      <p:pic>
        <p:nvPicPr>
          <p:cNvPr id="17" name="Picture 17"/>
          <p:cNvPicPr>
            <a:picLocks noChangeAspect="1"/>
          </p:cNvPicPr>
          <p:nvPr/>
        </p:nvPicPr>
        <p:blipFill>
          <a:blip r:embed="rId6"/>
          <a:srcRect/>
          <a:stretch>
            <a:fillRect/>
          </a:stretch>
        </p:blipFill>
        <p:spPr>
          <a:xfrm rot="-7483644">
            <a:off x="4148934" y="8357039"/>
            <a:ext cx="509049" cy="488687"/>
          </a:xfrm>
          <a:prstGeom prst="rect">
            <a:avLst/>
          </a:prstGeom>
        </p:spPr>
      </p:pic>
      <p:pic>
        <p:nvPicPr>
          <p:cNvPr id="18" name="Picture 18"/>
          <p:cNvPicPr>
            <a:picLocks noChangeAspect="1"/>
          </p:cNvPicPr>
          <p:nvPr/>
        </p:nvPicPr>
        <p:blipFill>
          <a:blip r:embed="rId6"/>
          <a:srcRect/>
          <a:stretch>
            <a:fillRect/>
          </a:stretch>
        </p:blipFill>
        <p:spPr>
          <a:xfrm rot="-1839255">
            <a:off x="7718892" y="8992181"/>
            <a:ext cx="554415" cy="532238"/>
          </a:xfrm>
          <a:prstGeom prst="rect">
            <a:avLst/>
          </a:prstGeom>
        </p:spPr>
      </p:pic>
      <p:pic>
        <p:nvPicPr>
          <p:cNvPr id="19" name="Picture 19"/>
          <p:cNvPicPr>
            <a:picLocks noChangeAspect="1"/>
          </p:cNvPicPr>
          <p:nvPr/>
        </p:nvPicPr>
        <p:blipFill>
          <a:blip r:embed="rId10"/>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11"/>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9"/>
          <p:cNvSpPr txBox="1"/>
          <p:nvPr/>
        </p:nvSpPr>
        <p:spPr>
          <a:xfrm>
            <a:off x="13378464" y="720594"/>
            <a:ext cx="4506695" cy="965970"/>
          </a:xfrm>
          <a:prstGeom prst="rect">
            <a:avLst/>
          </a:prstGeom>
        </p:spPr>
        <p:txBody>
          <a:bodyPr wrap="square" lIns="0" tIns="0" rIns="0" bIns="0" rtlCol="0" anchor="t">
            <a:spAutoFit/>
          </a:bodyPr>
          <a:lstStyle/>
          <a:p>
            <a:pPr algn="ctr">
              <a:lnSpc>
                <a:spcPts val="8800"/>
              </a:lnSpc>
            </a:pPr>
            <a:r>
              <a:rPr lang="en-US" sz="4000" dirty="0">
                <a:solidFill>
                  <a:srgbClr val="000000"/>
                </a:solidFill>
                <a:latin typeface="Amatic SC Bold"/>
              </a:rPr>
              <a:t>DEFINITIONS</a:t>
            </a:r>
          </a:p>
        </p:txBody>
      </p:sp>
      <p:sp>
        <p:nvSpPr>
          <p:cNvPr id="23" name="TextBox 22"/>
          <p:cNvSpPr txBox="1"/>
          <p:nvPr/>
        </p:nvSpPr>
        <p:spPr>
          <a:xfrm>
            <a:off x="491019" y="4207210"/>
            <a:ext cx="9562221" cy="769441"/>
          </a:xfrm>
          <a:prstGeom prst="rect">
            <a:avLst/>
          </a:prstGeom>
          <a:noFill/>
        </p:spPr>
        <p:txBody>
          <a:bodyPr wrap="square" rtlCol="0">
            <a:spAutoFit/>
          </a:bodyPr>
          <a:lstStyle/>
          <a:p>
            <a:pPr algn="ctr"/>
            <a:r>
              <a:rPr lang="en-GB" sz="2200" dirty="0">
                <a:latin typeface="Muli Regular" panose="020B0604020202020204" charset="0"/>
              </a:rPr>
              <a:t>WHAT IS WASTE?</a:t>
            </a:r>
          </a:p>
          <a:p>
            <a:pPr algn="ctr"/>
            <a:r>
              <a:rPr lang="en-GB" sz="2200" dirty="0">
                <a:latin typeface="Muli Regular" panose="020B0604020202020204" charset="0"/>
              </a:rPr>
              <a:t>Waste is rubbish that goes to landfill</a:t>
            </a:r>
          </a:p>
        </p:txBody>
      </p:sp>
      <p:sp>
        <p:nvSpPr>
          <p:cNvPr id="24" name="TextBox 8"/>
          <p:cNvSpPr txBox="1"/>
          <p:nvPr/>
        </p:nvSpPr>
        <p:spPr>
          <a:xfrm>
            <a:off x="1929809" y="5394137"/>
            <a:ext cx="9667059" cy="2031325"/>
          </a:xfrm>
          <a:prstGeom prst="rect">
            <a:avLst/>
          </a:prstGeom>
        </p:spPr>
        <p:txBody>
          <a:bodyPr wrap="square" lIns="0" tIns="0" rIns="0" bIns="0" rtlCol="0" anchor="t">
            <a:spAutoFit/>
          </a:bodyPr>
          <a:lstStyle/>
          <a:p>
            <a:r>
              <a:rPr lang="en-GB" sz="2200" b="1" dirty="0">
                <a:latin typeface="Muli Regular" panose="020B0604020202020204" charset="0"/>
              </a:rPr>
              <a:t>LANDFILL? </a:t>
            </a:r>
            <a:r>
              <a:rPr lang="en-GB" sz="2200" dirty="0">
                <a:latin typeface="Muli Regular" panose="020B0604020202020204" charset="0"/>
              </a:rPr>
              <a:t>WHAT IS THAT?</a:t>
            </a:r>
          </a:p>
          <a:p>
            <a:r>
              <a:rPr lang="en-GB" sz="2200" dirty="0">
                <a:latin typeface="Muli Regular" panose="020B0604020202020204" charset="0"/>
              </a:rPr>
              <a:t>When you take out the trash, do you know where it goes? </a:t>
            </a:r>
          </a:p>
          <a:p>
            <a:r>
              <a:rPr lang="en-GB" sz="2200" dirty="0">
                <a:latin typeface="Muli Regular" panose="020B0604020202020204" charset="0"/>
              </a:rPr>
              <a:t>On a truck!</a:t>
            </a:r>
          </a:p>
          <a:p>
            <a:r>
              <a:rPr lang="en-GB" sz="2200" dirty="0">
                <a:latin typeface="Muli Regular" panose="020B0604020202020204" charset="0"/>
              </a:rPr>
              <a:t>But where does the truck go? Where is it taking all that waste and what happens to the waste afterwards?</a:t>
            </a:r>
          </a:p>
          <a:p>
            <a:r>
              <a:rPr lang="en-GB" sz="2200" dirty="0">
                <a:latin typeface="Muli Regular" panose="020B0604020202020204" charset="0"/>
              </a:rPr>
              <a:t>That waste is probably going to a </a:t>
            </a:r>
            <a:r>
              <a:rPr lang="en-GB" sz="2200" b="1" dirty="0">
                <a:latin typeface="Muli Regular" panose="020B0604020202020204" charset="0"/>
              </a:rPr>
              <a:t>landfill</a:t>
            </a:r>
            <a:r>
              <a:rPr lang="en-GB" sz="2200" dirty="0">
                <a:latin typeface="Muli Regular" panose="020B0604020202020204" charset="0"/>
              </a:rPr>
              <a:t>.</a:t>
            </a:r>
          </a:p>
        </p:txBody>
      </p:sp>
      <p:sp>
        <p:nvSpPr>
          <p:cNvPr id="25" name="TextBox 24"/>
          <p:cNvSpPr txBox="1"/>
          <p:nvPr/>
        </p:nvSpPr>
        <p:spPr>
          <a:xfrm>
            <a:off x="12383145" y="2575900"/>
            <a:ext cx="4141397" cy="5170646"/>
          </a:xfrm>
          <a:prstGeom prst="rect">
            <a:avLst/>
          </a:prstGeom>
          <a:noFill/>
        </p:spPr>
        <p:txBody>
          <a:bodyPr wrap="square" rtlCol="0">
            <a:spAutoFit/>
          </a:bodyPr>
          <a:lstStyle/>
          <a:p>
            <a:r>
              <a:rPr lang="en-GB" sz="2200" dirty="0">
                <a:latin typeface="Muli Regular" panose="020B0604020202020204" charset="0"/>
              </a:rPr>
              <a:t>A landfill is a place where we bury WASTE in the ground. We put WASTE in landfills because it's smelly and ugly. </a:t>
            </a:r>
          </a:p>
          <a:p>
            <a:endParaRPr lang="en-GB" sz="2200" dirty="0">
              <a:latin typeface="Muli Regular" panose="020B0604020202020204" charset="0"/>
            </a:endParaRPr>
          </a:p>
          <a:p>
            <a:r>
              <a:rPr lang="en-GB" sz="2200" dirty="0">
                <a:latin typeface="Muli Regular" panose="020B0604020202020204" charset="0"/>
              </a:rPr>
              <a:t>Imagine if you just threw your WASTE out into the street: gross, right? Nobody wants to look at that. So we take it somewhere people don't live, and we bury it in the ground. </a:t>
            </a:r>
          </a:p>
          <a:p>
            <a:endParaRPr lang="en-GB" sz="2200" dirty="0">
              <a:latin typeface="Muli Regular" panose="020B0604020202020204" charset="0"/>
            </a:endParaRPr>
          </a:p>
          <a:p>
            <a:r>
              <a:rPr lang="en-GB" sz="2200" dirty="0">
                <a:latin typeface="Muli Regular" panose="020B0604020202020204" charset="0"/>
              </a:rPr>
              <a:t>Then we don't have to smell it or look at it.</a:t>
            </a:r>
          </a:p>
          <a:p>
            <a:endParaRPr lang="en-GB" sz="2200" dirty="0">
              <a:latin typeface="Muli Regular" panose="020B0604020202020204" charset="0"/>
            </a:endParaRPr>
          </a:p>
        </p:txBody>
      </p:sp>
      <p:sp>
        <p:nvSpPr>
          <p:cNvPr id="26" name="TextBox 25"/>
          <p:cNvSpPr txBox="1"/>
          <p:nvPr/>
        </p:nvSpPr>
        <p:spPr>
          <a:xfrm>
            <a:off x="13030200" y="2001126"/>
            <a:ext cx="3444320" cy="446276"/>
          </a:xfrm>
          <a:prstGeom prst="rect">
            <a:avLst/>
          </a:prstGeom>
          <a:noFill/>
        </p:spPr>
        <p:txBody>
          <a:bodyPr wrap="square" rtlCol="0">
            <a:spAutoFit/>
          </a:bodyPr>
          <a:lstStyle/>
          <a:p>
            <a:r>
              <a:rPr lang="en-GB" sz="2200" dirty="0">
                <a:latin typeface="Muli Regular" panose="020B0604020202020204" charset="0"/>
              </a:rPr>
              <a:t>LANDFILL DEFINITION</a:t>
            </a:r>
          </a:p>
        </p:txBody>
      </p:sp>
    </p:spTree>
    <p:extLst>
      <p:ext uri="{BB962C8B-B14F-4D97-AF65-F5344CB8AC3E}">
        <p14:creationId xmlns:p14="http://schemas.microsoft.com/office/powerpoint/2010/main" val="4199360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4234307" y="601474"/>
            <a:ext cx="4279619" cy="10323642"/>
          </a:xfrm>
          <a:prstGeom prst="rect">
            <a:avLst/>
          </a:prstGeom>
        </p:spPr>
      </p:pic>
      <p:pic>
        <p:nvPicPr>
          <p:cNvPr id="3" name="Picture 3"/>
          <p:cNvPicPr>
            <a:picLocks noChangeAspect="1"/>
          </p:cNvPicPr>
          <p:nvPr/>
        </p:nvPicPr>
        <p:blipFill>
          <a:blip r:embed="rId3"/>
          <a:srcRect/>
          <a:stretch>
            <a:fillRect/>
          </a:stretch>
        </p:blipFill>
        <p:spPr>
          <a:xfrm rot="-133821">
            <a:off x="1390887" y="2569689"/>
            <a:ext cx="9585460" cy="1917092"/>
          </a:xfrm>
          <a:prstGeom prst="rect">
            <a:avLst/>
          </a:prstGeom>
        </p:spPr>
      </p:pic>
      <p:pic>
        <p:nvPicPr>
          <p:cNvPr id="4" name="Picture 4"/>
          <p:cNvPicPr>
            <a:picLocks noChangeAspect="1"/>
          </p:cNvPicPr>
          <p:nvPr/>
        </p:nvPicPr>
        <p:blipFill>
          <a:blip r:embed="rId4"/>
          <a:srcRect/>
          <a:stretch>
            <a:fillRect/>
          </a:stretch>
        </p:blipFill>
        <p:spPr>
          <a:xfrm rot="5400000">
            <a:off x="10590564" y="2811244"/>
            <a:ext cx="7704150" cy="4664512"/>
          </a:xfrm>
          <a:prstGeom prst="rect">
            <a:avLst/>
          </a:prstGeom>
        </p:spPr>
      </p:pic>
      <p:pic>
        <p:nvPicPr>
          <p:cNvPr id="5" name="Picture 5"/>
          <p:cNvPicPr>
            <a:picLocks noChangeAspect="1"/>
          </p:cNvPicPr>
          <p:nvPr/>
        </p:nvPicPr>
        <p:blipFill>
          <a:blip r:embed="rId5"/>
          <a:srcRect/>
          <a:stretch>
            <a:fillRect/>
          </a:stretch>
        </p:blipFill>
        <p:spPr>
          <a:xfrm>
            <a:off x="12110382" y="1619319"/>
            <a:ext cx="4844147" cy="7048362"/>
          </a:xfrm>
          <a:prstGeom prst="rect">
            <a:avLst/>
          </a:prstGeom>
        </p:spPr>
      </p:pic>
      <p:grpSp>
        <p:nvGrpSpPr>
          <p:cNvPr id="6" name="Group 6"/>
          <p:cNvGrpSpPr>
            <a:grpSpLocks noChangeAspect="1"/>
          </p:cNvGrpSpPr>
          <p:nvPr/>
        </p:nvGrpSpPr>
        <p:grpSpPr>
          <a:xfrm>
            <a:off x="12468221" y="1870705"/>
            <a:ext cx="3948829" cy="6382295"/>
            <a:chOff x="0" y="0"/>
            <a:chExt cx="3539490" cy="5022850"/>
          </a:xfrm>
        </p:grpSpPr>
        <p:sp>
          <p:nvSpPr>
            <p:cNvPr id="7" name="Freeform 7"/>
            <p:cNvSpPr/>
            <p:nvPr/>
          </p:nvSpPr>
          <p:spPr>
            <a:xfrm>
              <a:off x="-3810" y="0"/>
              <a:ext cx="3550920" cy="5024120"/>
            </a:xfrm>
            <a:custGeom>
              <a:avLst/>
              <a:gdLst/>
              <a:ahLst/>
              <a:cxnLst/>
              <a:rect l="l" t="t" r="r" b="b"/>
              <a:pathLst>
                <a:path w="3550920" h="5024120">
                  <a:moveTo>
                    <a:pt x="3539490" y="4999990"/>
                  </a:moveTo>
                  <a:lnTo>
                    <a:pt x="3464560" y="4999990"/>
                  </a:lnTo>
                  <a:lnTo>
                    <a:pt x="3406140" y="4969510"/>
                  </a:lnTo>
                  <a:lnTo>
                    <a:pt x="222250" y="4992370"/>
                  </a:lnTo>
                  <a:lnTo>
                    <a:pt x="163830" y="5022850"/>
                  </a:lnTo>
                  <a:lnTo>
                    <a:pt x="7620" y="5024120"/>
                  </a:lnTo>
                  <a:lnTo>
                    <a:pt x="7620" y="3315970"/>
                  </a:lnTo>
                  <a:cubicBezTo>
                    <a:pt x="7620" y="3315970"/>
                    <a:pt x="0" y="2907030"/>
                    <a:pt x="7620" y="2654300"/>
                  </a:cubicBezTo>
                  <a:cubicBezTo>
                    <a:pt x="15240" y="2401570"/>
                    <a:pt x="7620" y="2263140"/>
                    <a:pt x="7620" y="2263140"/>
                  </a:cubicBezTo>
                  <a:lnTo>
                    <a:pt x="6350" y="934720"/>
                  </a:lnTo>
                  <a:lnTo>
                    <a:pt x="5080" y="0"/>
                  </a:lnTo>
                  <a:lnTo>
                    <a:pt x="440690" y="0"/>
                  </a:lnTo>
                  <a:lnTo>
                    <a:pt x="528320" y="41910"/>
                  </a:lnTo>
                  <a:cubicBezTo>
                    <a:pt x="528320" y="41910"/>
                    <a:pt x="1480820" y="19050"/>
                    <a:pt x="1704340" y="38100"/>
                  </a:cubicBezTo>
                  <a:cubicBezTo>
                    <a:pt x="1927860" y="57150"/>
                    <a:pt x="3208020" y="41910"/>
                    <a:pt x="3208020" y="41910"/>
                  </a:cubicBezTo>
                  <a:lnTo>
                    <a:pt x="3260090" y="0"/>
                  </a:lnTo>
                  <a:lnTo>
                    <a:pt x="3539490" y="0"/>
                  </a:lnTo>
                  <a:lnTo>
                    <a:pt x="3539490" y="1129030"/>
                  </a:lnTo>
                  <a:cubicBezTo>
                    <a:pt x="3539490" y="1129030"/>
                    <a:pt x="3547110" y="2181860"/>
                    <a:pt x="3539490" y="2479040"/>
                  </a:cubicBezTo>
                  <a:cubicBezTo>
                    <a:pt x="3531870" y="2776220"/>
                    <a:pt x="3539490" y="3577590"/>
                    <a:pt x="3539490" y="3577590"/>
                  </a:cubicBezTo>
                  <a:cubicBezTo>
                    <a:pt x="3539490" y="3577590"/>
                    <a:pt x="3550920" y="3818890"/>
                    <a:pt x="3539490" y="3977640"/>
                  </a:cubicBezTo>
                  <a:cubicBezTo>
                    <a:pt x="3528060" y="4138930"/>
                    <a:pt x="3539490" y="4999990"/>
                    <a:pt x="3539490" y="4999990"/>
                  </a:cubicBezTo>
                  <a:close/>
                </a:path>
              </a:pathLst>
            </a:custGeom>
            <a:solidFill>
              <a:srgbClr val="FFFFFF"/>
            </a:solidFill>
            <a:ln>
              <a:solidFill>
                <a:srgbClr val="000000"/>
              </a:solidFill>
            </a:ln>
          </p:spPr>
        </p:sp>
      </p:grpSp>
      <p:sp>
        <p:nvSpPr>
          <p:cNvPr id="8" name="TextBox 8"/>
          <p:cNvSpPr txBox="1"/>
          <p:nvPr/>
        </p:nvSpPr>
        <p:spPr>
          <a:xfrm>
            <a:off x="1592334" y="4672575"/>
            <a:ext cx="9425813" cy="2308324"/>
          </a:xfrm>
          <a:prstGeom prst="rect">
            <a:avLst/>
          </a:prstGeom>
        </p:spPr>
        <p:txBody>
          <a:bodyPr wrap="square" lIns="0" tIns="0" rIns="0" bIns="0" rtlCol="0" anchor="t">
            <a:spAutoFit/>
          </a:bodyPr>
          <a:lstStyle/>
          <a:p>
            <a:pPr algn="just" fontAlgn="base"/>
            <a:r>
              <a:rPr lang="en-GB" sz="2500" dirty="0">
                <a:latin typeface="Muli Regular" panose="020B0604020202020204" charset="0"/>
              </a:rPr>
              <a:t>Did you know, a plastic bottle you throw in the trash today will sit in a landfill or float in the ocean for thousands of years? Well, as brutal as it may seem, it’s true. We don’t know what the earth or humans will look like a thousand years from now, but the plastic bottle will remain the same. So, is there any solution? Well, recycling, reusing and refusing can offer an answer.</a:t>
            </a:r>
          </a:p>
        </p:txBody>
      </p:sp>
      <p:sp>
        <p:nvSpPr>
          <p:cNvPr id="9" name="TextBox 9"/>
          <p:cNvSpPr txBox="1"/>
          <p:nvPr/>
        </p:nvSpPr>
        <p:spPr>
          <a:xfrm>
            <a:off x="1750261" y="2934193"/>
            <a:ext cx="8866712" cy="1139825"/>
          </a:xfrm>
          <a:prstGeom prst="rect">
            <a:avLst/>
          </a:prstGeom>
        </p:spPr>
        <p:txBody>
          <a:bodyPr lIns="0" tIns="0" rIns="0" bIns="0" rtlCol="0" anchor="t">
            <a:spAutoFit/>
          </a:bodyPr>
          <a:lstStyle/>
          <a:p>
            <a:pPr algn="ctr">
              <a:lnSpc>
                <a:spcPts val="8800"/>
              </a:lnSpc>
            </a:pPr>
            <a:r>
              <a:rPr lang="en-US" sz="8000" dirty="0">
                <a:solidFill>
                  <a:srgbClr val="000000"/>
                </a:solidFill>
                <a:latin typeface="Amatic SC Bold"/>
              </a:rPr>
              <a:t>CONCEPTS AND DEFINITIONS</a:t>
            </a:r>
          </a:p>
        </p:txBody>
      </p:sp>
      <p:pic>
        <p:nvPicPr>
          <p:cNvPr id="10" name="Picture 10"/>
          <p:cNvPicPr>
            <a:picLocks noChangeAspect="1"/>
          </p:cNvPicPr>
          <p:nvPr/>
        </p:nvPicPr>
        <p:blipFill>
          <a:blip r:embed="rId6"/>
          <a:srcRect/>
          <a:stretch>
            <a:fillRect/>
          </a:stretch>
        </p:blipFill>
        <p:spPr>
          <a:xfrm rot="10084657">
            <a:off x="3468471" y="1680602"/>
            <a:ext cx="541332" cy="519679"/>
          </a:xfrm>
          <a:prstGeom prst="rect">
            <a:avLst/>
          </a:prstGeom>
        </p:spPr>
      </p:pic>
      <p:pic>
        <p:nvPicPr>
          <p:cNvPr id="11" name="Picture 11"/>
          <p:cNvPicPr>
            <a:picLocks noChangeAspect="1"/>
          </p:cNvPicPr>
          <p:nvPr/>
        </p:nvPicPr>
        <p:blipFill>
          <a:blip r:embed="rId7"/>
          <a:srcRect/>
          <a:stretch>
            <a:fillRect/>
          </a:stretch>
        </p:blipFill>
        <p:spPr>
          <a:xfrm rot="4810274">
            <a:off x="912542" y="8227965"/>
            <a:ext cx="1675438" cy="2107469"/>
          </a:xfrm>
          <a:prstGeom prst="rect">
            <a:avLst/>
          </a:prstGeom>
        </p:spPr>
      </p:pic>
      <p:pic>
        <p:nvPicPr>
          <p:cNvPr id="12" name="Picture 12"/>
          <p:cNvPicPr>
            <a:picLocks noChangeAspect="1"/>
          </p:cNvPicPr>
          <p:nvPr/>
        </p:nvPicPr>
        <p:blipFill>
          <a:blip r:embed="rId6"/>
          <a:srcRect/>
          <a:stretch>
            <a:fillRect/>
          </a:stretch>
        </p:blipFill>
        <p:spPr>
          <a:xfrm rot="2851397">
            <a:off x="10809734" y="2008572"/>
            <a:ext cx="319992" cy="307192"/>
          </a:xfrm>
          <a:prstGeom prst="rect">
            <a:avLst/>
          </a:prstGeom>
        </p:spPr>
      </p:pic>
      <p:pic>
        <p:nvPicPr>
          <p:cNvPr id="13" name="Picture 13"/>
          <p:cNvPicPr>
            <a:picLocks noChangeAspect="1"/>
          </p:cNvPicPr>
          <p:nvPr/>
        </p:nvPicPr>
        <p:blipFill>
          <a:blip r:embed="rId6"/>
          <a:srcRect/>
          <a:stretch>
            <a:fillRect/>
          </a:stretch>
        </p:blipFill>
        <p:spPr>
          <a:xfrm rot="-10019461">
            <a:off x="17308486" y="743740"/>
            <a:ext cx="516571" cy="495908"/>
          </a:xfrm>
          <a:prstGeom prst="rect">
            <a:avLst/>
          </a:prstGeom>
        </p:spPr>
      </p:pic>
      <p:pic>
        <p:nvPicPr>
          <p:cNvPr id="14" name="Picture 14"/>
          <p:cNvPicPr>
            <a:picLocks noChangeAspect="1"/>
          </p:cNvPicPr>
          <p:nvPr/>
        </p:nvPicPr>
        <p:blipFill>
          <a:blip r:embed="rId8"/>
          <a:srcRect/>
          <a:stretch>
            <a:fillRect/>
          </a:stretch>
        </p:blipFill>
        <p:spPr>
          <a:xfrm rot="1800043">
            <a:off x="10907350" y="8454140"/>
            <a:ext cx="567418" cy="626667"/>
          </a:xfrm>
          <a:prstGeom prst="rect">
            <a:avLst/>
          </a:prstGeom>
        </p:spPr>
      </p:pic>
      <p:pic>
        <p:nvPicPr>
          <p:cNvPr id="15" name="Picture 15"/>
          <p:cNvPicPr>
            <a:picLocks noChangeAspect="1"/>
          </p:cNvPicPr>
          <p:nvPr/>
        </p:nvPicPr>
        <p:blipFill>
          <a:blip r:embed="rId9"/>
          <a:srcRect/>
          <a:stretch>
            <a:fillRect/>
          </a:stretch>
        </p:blipFill>
        <p:spPr>
          <a:xfrm rot="-1669974">
            <a:off x="7286577" y="612038"/>
            <a:ext cx="530353" cy="898904"/>
          </a:xfrm>
          <a:prstGeom prst="rect">
            <a:avLst/>
          </a:prstGeom>
        </p:spPr>
      </p:pic>
      <p:pic>
        <p:nvPicPr>
          <p:cNvPr id="16" name="Picture 16"/>
          <p:cNvPicPr>
            <a:picLocks noChangeAspect="1"/>
          </p:cNvPicPr>
          <p:nvPr/>
        </p:nvPicPr>
        <p:blipFill>
          <a:blip r:embed="rId10"/>
          <a:srcRect/>
          <a:stretch>
            <a:fillRect/>
          </a:stretch>
        </p:blipFill>
        <p:spPr>
          <a:xfrm rot="693431">
            <a:off x="920907" y="611011"/>
            <a:ext cx="826577" cy="1185137"/>
          </a:xfrm>
          <a:prstGeom prst="rect">
            <a:avLst/>
          </a:prstGeom>
        </p:spPr>
      </p:pic>
      <p:pic>
        <p:nvPicPr>
          <p:cNvPr id="17" name="Picture 17"/>
          <p:cNvPicPr>
            <a:picLocks noChangeAspect="1"/>
          </p:cNvPicPr>
          <p:nvPr/>
        </p:nvPicPr>
        <p:blipFill>
          <a:blip r:embed="rId6"/>
          <a:srcRect/>
          <a:stretch>
            <a:fillRect/>
          </a:stretch>
        </p:blipFill>
        <p:spPr>
          <a:xfrm rot="-7483644">
            <a:off x="4148934" y="8357039"/>
            <a:ext cx="509049" cy="488687"/>
          </a:xfrm>
          <a:prstGeom prst="rect">
            <a:avLst/>
          </a:prstGeom>
        </p:spPr>
      </p:pic>
      <p:pic>
        <p:nvPicPr>
          <p:cNvPr id="18" name="Picture 18"/>
          <p:cNvPicPr>
            <a:picLocks noChangeAspect="1"/>
          </p:cNvPicPr>
          <p:nvPr/>
        </p:nvPicPr>
        <p:blipFill>
          <a:blip r:embed="rId6"/>
          <a:srcRect/>
          <a:stretch>
            <a:fillRect/>
          </a:stretch>
        </p:blipFill>
        <p:spPr>
          <a:xfrm rot="-1839255">
            <a:off x="7718892" y="8992181"/>
            <a:ext cx="554415" cy="532238"/>
          </a:xfrm>
          <a:prstGeom prst="rect">
            <a:avLst/>
          </a:prstGeom>
        </p:spPr>
      </p:pic>
      <p:pic>
        <p:nvPicPr>
          <p:cNvPr id="19" name="Picture 19"/>
          <p:cNvPicPr>
            <a:picLocks noChangeAspect="1"/>
          </p:cNvPicPr>
          <p:nvPr/>
        </p:nvPicPr>
        <p:blipFill>
          <a:blip r:embed="rId10"/>
          <a:srcRect/>
          <a:stretch>
            <a:fillRect/>
          </a:stretch>
        </p:blipFill>
        <p:spPr>
          <a:xfrm rot="-2419102">
            <a:off x="17103061" y="5654380"/>
            <a:ext cx="927423" cy="1329729"/>
          </a:xfrm>
          <a:prstGeom prst="rect">
            <a:avLst/>
          </a:prstGeom>
        </p:spPr>
      </p:pic>
      <p:pic>
        <p:nvPicPr>
          <p:cNvPr id="20" name="Picture 23"/>
          <p:cNvPicPr>
            <a:picLocks noChangeAspect="1"/>
          </p:cNvPicPr>
          <p:nvPr/>
        </p:nvPicPr>
        <p:blipFill>
          <a:blip r:embed="rId11"/>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2662049" y="3361049"/>
            <a:ext cx="3418888" cy="4708981"/>
          </a:xfrm>
          <a:prstGeom prst="rect">
            <a:avLst/>
          </a:prstGeom>
        </p:spPr>
        <p:txBody>
          <a:bodyPr wrap="square">
            <a:spAutoFit/>
          </a:bodyPr>
          <a:lstStyle/>
          <a:p>
            <a:pPr fontAlgn="base"/>
            <a:r>
              <a:rPr lang="en-GB" sz="2500" dirty="0">
                <a:latin typeface="Muli Regular" panose="020B0604020202020204" charset="0"/>
              </a:rPr>
              <a:t>Recycling means taking something old and turning it into something useful. </a:t>
            </a:r>
          </a:p>
          <a:p>
            <a:pPr fontAlgn="base"/>
            <a:r>
              <a:rPr lang="en-GB" sz="2500" dirty="0">
                <a:latin typeface="Muli Regular" panose="020B0604020202020204" charset="0"/>
              </a:rPr>
              <a:t>It’s important that we all recycle, reduce and refuse to save the earth’s natural resources, preserve the environment and keep the waste to a minimum. </a:t>
            </a:r>
          </a:p>
        </p:txBody>
      </p:sp>
      <p:sp>
        <p:nvSpPr>
          <p:cNvPr id="22" name="TextBox 9"/>
          <p:cNvSpPr txBox="1"/>
          <p:nvPr/>
        </p:nvSpPr>
        <p:spPr>
          <a:xfrm>
            <a:off x="12138966" y="2162168"/>
            <a:ext cx="4635929" cy="1139825"/>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DEFINITIONS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sp>
        <p:nvSpPr>
          <p:cNvPr id="2" name="TextBox 2"/>
          <p:cNvSpPr txBox="1"/>
          <p:nvPr/>
        </p:nvSpPr>
        <p:spPr>
          <a:xfrm>
            <a:off x="1244660" y="565902"/>
            <a:ext cx="11887586" cy="1139825"/>
          </a:xfrm>
          <a:prstGeom prst="rect">
            <a:avLst/>
          </a:prstGeom>
        </p:spPr>
        <p:txBody>
          <a:bodyPr lIns="0" tIns="0" rIns="0" bIns="0" rtlCol="0" anchor="t">
            <a:spAutoFit/>
          </a:bodyPr>
          <a:lstStyle/>
          <a:p>
            <a:pPr lvl="1">
              <a:lnSpc>
                <a:spcPts val="8800"/>
              </a:lnSpc>
            </a:pPr>
            <a:r>
              <a:rPr lang="en-US" sz="8000" dirty="0">
                <a:solidFill>
                  <a:srgbClr val="000000"/>
                </a:solidFill>
                <a:latin typeface="Amatic SC Bold"/>
              </a:rPr>
              <a:t>PLASTIC, NOT FANTASTIC</a:t>
            </a:r>
          </a:p>
        </p:txBody>
      </p:sp>
      <p:pic>
        <p:nvPicPr>
          <p:cNvPr id="3" name="Picture 3"/>
          <p:cNvPicPr>
            <a:picLocks noChangeAspect="1"/>
          </p:cNvPicPr>
          <p:nvPr/>
        </p:nvPicPr>
        <p:blipFill>
          <a:blip r:embed="rId2"/>
          <a:srcRect/>
          <a:stretch>
            <a:fillRect/>
          </a:stretch>
        </p:blipFill>
        <p:spPr>
          <a:xfrm rot="5400000">
            <a:off x="295750" y="3583442"/>
            <a:ext cx="7055058" cy="4377205"/>
          </a:xfrm>
          <a:prstGeom prst="rect">
            <a:avLst/>
          </a:prstGeom>
        </p:spPr>
      </p:pic>
      <p:pic>
        <p:nvPicPr>
          <p:cNvPr id="4" name="Picture 4"/>
          <p:cNvPicPr>
            <a:picLocks noChangeAspect="1"/>
          </p:cNvPicPr>
          <p:nvPr/>
        </p:nvPicPr>
        <p:blipFill>
          <a:blip r:embed="rId3"/>
          <a:srcRect/>
          <a:stretch>
            <a:fillRect/>
          </a:stretch>
        </p:blipFill>
        <p:spPr>
          <a:xfrm rot="-111462">
            <a:off x="1680602" y="2837108"/>
            <a:ext cx="4318440" cy="6283443"/>
          </a:xfrm>
          <a:prstGeom prst="rect">
            <a:avLst/>
          </a:prstGeom>
        </p:spPr>
      </p:pic>
      <p:sp>
        <p:nvSpPr>
          <p:cNvPr id="5" name="TextBox 5"/>
          <p:cNvSpPr txBox="1"/>
          <p:nvPr/>
        </p:nvSpPr>
        <p:spPr>
          <a:xfrm>
            <a:off x="3839822" y="2374884"/>
            <a:ext cx="2878206" cy="405765"/>
          </a:xfrm>
          <a:prstGeom prst="rect">
            <a:avLst/>
          </a:prstGeom>
        </p:spPr>
        <p:txBody>
          <a:bodyPr lIns="0" tIns="0" rIns="0" bIns="0" rtlCol="0" anchor="t">
            <a:spAutoFit/>
          </a:bodyPr>
          <a:lstStyle/>
          <a:p>
            <a:pPr>
              <a:lnSpc>
                <a:spcPts val="3359"/>
              </a:lnSpc>
              <a:spcBef>
                <a:spcPct val="0"/>
              </a:spcBef>
            </a:pPr>
            <a:r>
              <a:rPr lang="en-US" sz="2400" spc="72" dirty="0">
                <a:solidFill>
                  <a:srgbClr val="000000"/>
                </a:solidFill>
                <a:latin typeface="Muli Bold"/>
              </a:rPr>
              <a:t>1</a:t>
            </a:r>
          </a:p>
        </p:txBody>
      </p:sp>
      <p:pic>
        <p:nvPicPr>
          <p:cNvPr id="6" name="Picture 6"/>
          <p:cNvPicPr>
            <a:picLocks noChangeAspect="1"/>
          </p:cNvPicPr>
          <p:nvPr/>
        </p:nvPicPr>
        <p:blipFill>
          <a:blip r:embed="rId2"/>
          <a:srcRect/>
          <a:stretch>
            <a:fillRect/>
          </a:stretch>
        </p:blipFill>
        <p:spPr>
          <a:xfrm rot="5400000">
            <a:off x="5568009" y="3516563"/>
            <a:ext cx="7013664" cy="4246455"/>
          </a:xfrm>
          <a:prstGeom prst="rect">
            <a:avLst/>
          </a:prstGeom>
        </p:spPr>
      </p:pic>
      <p:pic>
        <p:nvPicPr>
          <p:cNvPr id="7" name="Picture 7"/>
          <p:cNvPicPr>
            <a:picLocks noChangeAspect="1"/>
          </p:cNvPicPr>
          <p:nvPr/>
        </p:nvPicPr>
        <p:blipFill>
          <a:blip r:embed="rId3"/>
          <a:srcRect/>
          <a:stretch>
            <a:fillRect/>
          </a:stretch>
        </p:blipFill>
        <p:spPr>
          <a:xfrm rot="-111462">
            <a:off x="6947288" y="2709483"/>
            <a:ext cx="4370888" cy="6359757"/>
          </a:xfrm>
          <a:prstGeom prst="rect">
            <a:avLst/>
          </a:prstGeom>
        </p:spPr>
      </p:pic>
      <p:sp>
        <p:nvSpPr>
          <p:cNvPr id="8" name="TextBox 8"/>
          <p:cNvSpPr txBox="1"/>
          <p:nvPr/>
        </p:nvSpPr>
        <p:spPr>
          <a:xfrm>
            <a:off x="8970033" y="2286499"/>
            <a:ext cx="2878206" cy="405765"/>
          </a:xfrm>
          <a:prstGeom prst="rect">
            <a:avLst/>
          </a:prstGeom>
        </p:spPr>
        <p:txBody>
          <a:bodyPr lIns="0" tIns="0" rIns="0" bIns="0" rtlCol="0" anchor="t">
            <a:spAutoFit/>
          </a:bodyPr>
          <a:lstStyle/>
          <a:p>
            <a:pPr marL="0" lvl="0" indent="0" algn="l">
              <a:lnSpc>
                <a:spcPts val="3359"/>
              </a:lnSpc>
              <a:spcBef>
                <a:spcPct val="0"/>
              </a:spcBef>
            </a:pPr>
            <a:r>
              <a:rPr lang="en-US" sz="2400" u="none" spc="72" dirty="0">
                <a:solidFill>
                  <a:srgbClr val="000000"/>
                </a:solidFill>
                <a:latin typeface="Muli Bold"/>
              </a:rPr>
              <a:t>2</a:t>
            </a:r>
          </a:p>
        </p:txBody>
      </p:sp>
      <p:pic>
        <p:nvPicPr>
          <p:cNvPr id="9" name="Picture 9"/>
          <p:cNvPicPr>
            <a:picLocks noChangeAspect="1"/>
          </p:cNvPicPr>
          <p:nvPr/>
        </p:nvPicPr>
        <p:blipFill>
          <a:blip r:embed="rId2"/>
          <a:srcRect/>
          <a:stretch>
            <a:fillRect/>
          </a:stretch>
        </p:blipFill>
        <p:spPr>
          <a:xfrm rot="5400000">
            <a:off x="11159495" y="3435752"/>
            <a:ext cx="7249555" cy="4569053"/>
          </a:xfrm>
          <a:prstGeom prst="rect">
            <a:avLst/>
          </a:prstGeom>
        </p:spPr>
      </p:pic>
      <p:pic>
        <p:nvPicPr>
          <p:cNvPr id="10" name="Picture 10"/>
          <p:cNvPicPr>
            <a:picLocks noChangeAspect="1"/>
          </p:cNvPicPr>
          <p:nvPr/>
        </p:nvPicPr>
        <p:blipFill>
          <a:blip r:embed="rId3"/>
          <a:srcRect/>
          <a:stretch>
            <a:fillRect/>
          </a:stretch>
        </p:blipFill>
        <p:spPr>
          <a:xfrm rot="-111462">
            <a:off x="12603523" y="2648717"/>
            <a:ext cx="4536482" cy="6600020"/>
          </a:xfrm>
          <a:prstGeom prst="rect">
            <a:avLst/>
          </a:prstGeom>
        </p:spPr>
      </p:pic>
      <p:sp>
        <p:nvSpPr>
          <p:cNvPr id="11" name="TextBox 11"/>
          <p:cNvSpPr txBox="1"/>
          <p:nvPr/>
        </p:nvSpPr>
        <p:spPr>
          <a:xfrm>
            <a:off x="14859000" y="2234543"/>
            <a:ext cx="2878206" cy="405765"/>
          </a:xfrm>
          <a:prstGeom prst="rect">
            <a:avLst/>
          </a:prstGeom>
        </p:spPr>
        <p:txBody>
          <a:bodyPr lIns="0" tIns="0" rIns="0" bIns="0" rtlCol="0" anchor="t">
            <a:spAutoFit/>
          </a:bodyPr>
          <a:lstStyle/>
          <a:p>
            <a:pPr marL="0" lvl="0" indent="0" algn="l">
              <a:lnSpc>
                <a:spcPts val="3359"/>
              </a:lnSpc>
              <a:spcBef>
                <a:spcPct val="0"/>
              </a:spcBef>
            </a:pPr>
            <a:r>
              <a:rPr lang="en-US" sz="2400" u="none" spc="72" dirty="0">
                <a:solidFill>
                  <a:srgbClr val="000000"/>
                </a:solidFill>
                <a:latin typeface="Muli Bold"/>
              </a:rPr>
              <a:t>3</a:t>
            </a:r>
          </a:p>
        </p:txBody>
      </p:sp>
      <p:pic>
        <p:nvPicPr>
          <p:cNvPr id="12" name="Picture 12"/>
          <p:cNvPicPr>
            <a:picLocks noChangeAspect="1"/>
          </p:cNvPicPr>
          <p:nvPr/>
        </p:nvPicPr>
        <p:blipFill>
          <a:blip r:embed="rId4"/>
          <a:srcRect/>
          <a:stretch>
            <a:fillRect/>
          </a:stretch>
        </p:blipFill>
        <p:spPr>
          <a:xfrm rot="5252589">
            <a:off x="11046612" y="2680649"/>
            <a:ext cx="516571" cy="495908"/>
          </a:xfrm>
          <a:prstGeom prst="rect">
            <a:avLst/>
          </a:prstGeom>
        </p:spPr>
      </p:pic>
      <p:pic>
        <p:nvPicPr>
          <p:cNvPr id="13" name="Picture 13"/>
          <p:cNvPicPr>
            <a:picLocks noChangeAspect="1"/>
          </p:cNvPicPr>
          <p:nvPr/>
        </p:nvPicPr>
        <p:blipFill>
          <a:blip r:embed="rId4"/>
          <a:srcRect/>
          <a:stretch>
            <a:fillRect/>
          </a:stretch>
        </p:blipFill>
        <p:spPr>
          <a:xfrm rot="-6383107">
            <a:off x="12003300" y="8937345"/>
            <a:ext cx="513645" cy="493100"/>
          </a:xfrm>
          <a:prstGeom prst="rect">
            <a:avLst/>
          </a:prstGeom>
        </p:spPr>
      </p:pic>
      <p:pic>
        <p:nvPicPr>
          <p:cNvPr id="14" name="Picture 14"/>
          <p:cNvPicPr>
            <a:picLocks noChangeAspect="1"/>
          </p:cNvPicPr>
          <p:nvPr/>
        </p:nvPicPr>
        <p:blipFill>
          <a:blip r:embed="rId5"/>
          <a:srcRect/>
          <a:stretch>
            <a:fillRect/>
          </a:stretch>
        </p:blipFill>
        <p:spPr>
          <a:xfrm rot="-10154087">
            <a:off x="974625" y="4276046"/>
            <a:ext cx="489149" cy="829067"/>
          </a:xfrm>
          <a:prstGeom prst="rect">
            <a:avLst/>
          </a:prstGeom>
        </p:spPr>
      </p:pic>
      <p:pic>
        <p:nvPicPr>
          <p:cNvPr id="15" name="Picture 23"/>
          <p:cNvPicPr>
            <a:picLocks noChangeAspect="1"/>
          </p:cNvPicPr>
          <p:nvPr/>
        </p:nvPicPr>
        <p:blipFill>
          <a:blip r:embed="rId6"/>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93916" y="3009900"/>
            <a:ext cx="2461295" cy="1640863"/>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79497" y="2903442"/>
            <a:ext cx="2381071" cy="1587381"/>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63600" y="2903442"/>
            <a:ext cx="2449343" cy="1630344"/>
          </a:xfrm>
          <a:prstGeom prst="rect">
            <a:avLst/>
          </a:prstGeom>
        </p:spPr>
      </p:pic>
      <p:sp>
        <p:nvSpPr>
          <p:cNvPr id="19" name="TextBox 18"/>
          <p:cNvSpPr txBox="1"/>
          <p:nvPr/>
        </p:nvSpPr>
        <p:spPr>
          <a:xfrm>
            <a:off x="7323435" y="4753957"/>
            <a:ext cx="3528564" cy="3231654"/>
          </a:xfrm>
          <a:prstGeom prst="rect">
            <a:avLst/>
          </a:prstGeom>
          <a:noFill/>
        </p:spPr>
        <p:txBody>
          <a:bodyPr wrap="square" rtlCol="0">
            <a:spAutoFit/>
          </a:bodyPr>
          <a:lstStyle/>
          <a:p>
            <a:r>
              <a:rPr lang="en-GB" sz="1700" dirty="0">
                <a:latin typeface="Muli Regular" panose="020B0604020202020204" charset="0"/>
              </a:rPr>
              <a:t>In 1992, a shipping container filled with 28,000 rubber duckies was lost after it fell into the sea somewhere between Hong Kong and the United States. Even today, those plastic bath toys still wash ashore from time to time, even in totally different oceans as far away as the eastern seaboard of the United States, as well as the coasts of Britain and Ireland.</a:t>
            </a:r>
          </a:p>
        </p:txBody>
      </p:sp>
      <p:sp>
        <p:nvSpPr>
          <p:cNvPr id="20" name="TextBox 19"/>
          <p:cNvSpPr txBox="1"/>
          <p:nvPr/>
        </p:nvSpPr>
        <p:spPr>
          <a:xfrm>
            <a:off x="1996624" y="4860561"/>
            <a:ext cx="3653312" cy="3493264"/>
          </a:xfrm>
          <a:prstGeom prst="rect">
            <a:avLst/>
          </a:prstGeom>
          <a:noFill/>
        </p:spPr>
        <p:txBody>
          <a:bodyPr wrap="square" rtlCol="0">
            <a:spAutoFit/>
          </a:bodyPr>
          <a:lstStyle/>
          <a:p>
            <a:r>
              <a:rPr lang="en-GB" sz="1700" dirty="0">
                <a:latin typeface="Muli Regular" panose="020B0604020202020204" charset="0"/>
              </a:rPr>
              <a:t>Plastic debris is found absolutely everywhere, from the Arctic to Antarctica. It clogs street drains in our cities; it litters campgrounds and national parks, and is even piling up on Mount Everest. There are an estimated 270,000 tons of plastic floating through the world’s seas where it threatens 700 marine species with its presence. Further, there is growing evidence that plastics play a role in rising rates of species extinctions.</a:t>
            </a:r>
          </a:p>
        </p:txBody>
      </p:sp>
      <p:sp>
        <p:nvSpPr>
          <p:cNvPr id="21" name="TextBox 20"/>
          <p:cNvSpPr txBox="1"/>
          <p:nvPr/>
        </p:nvSpPr>
        <p:spPr>
          <a:xfrm>
            <a:off x="12959471" y="4782193"/>
            <a:ext cx="3657600" cy="3754874"/>
          </a:xfrm>
          <a:prstGeom prst="rect">
            <a:avLst/>
          </a:prstGeom>
          <a:noFill/>
        </p:spPr>
        <p:txBody>
          <a:bodyPr wrap="square" rtlCol="0">
            <a:spAutoFit/>
          </a:bodyPr>
          <a:lstStyle/>
          <a:p>
            <a:r>
              <a:rPr lang="en-GB" sz="1700" dirty="0">
                <a:latin typeface="Muli Regular" panose="020B0604020202020204" charset="0"/>
              </a:rPr>
              <a:t>But more than floating around in the water column, plastic trash is found in the guts of more than 90% of the world’s sea birds, in the stomachs of more than half of the world’s sea turtles, and it’s even choking the life out of whales. At the rate at which plastic is accumulating in the oceans of the planet, it’s predicted that by 2050 the weight of plastic in the world’s oceans will be more than the weight of all the fish that live there.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914D"/>
        </a:solidFill>
        <a:effectLst/>
      </p:bgPr>
    </p:bg>
    <p:spTree>
      <p:nvGrpSpPr>
        <p:cNvPr id="1" name=""/>
        <p:cNvGrpSpPr/>
        <p:nvPr/>
      </p:nvGrpSpPr>
      <p:grpSpPr>
        <a:xfrm>
          <a:off x="0" y="0"/>
          <a:ext cx="0" cy="0"/>
          <a:chOff x="0" y="0"/>
          <a:chExt cx="0" cy="0"/>
        </a:xfrm>
      </p:grpSpPr>
      <p:grpSp>
        <p:nvGrpSpPr>
          <p:cNvPr id="2" name="Group 2"/>
          <p:cNvGrpSpPr/>
          <p:nvPr/>
        </p:nvGrpSpPr>
        <p:grpSpPr>
          <a:xfrm>
            <a:off x="4489678" y="175491"/>
            <a:ext cx="8561682" cy="2708605"/>
            <a:chOff x="1411848" y="-2766313"/>
            <a:chExt cx="11415576" cy="3611473"/>
          </a:xfrm>
        </p:grpSpPr>
        <p:pic>
          <p:nvPicPr>
            <p:cNvPr id="3" name="Picture 3"/>
            <p:cNvPicPr>
              <a:picLocks noChangeAspect="1"/>
            </p:cNvPicPr>
            <p:nvPr/>
          </p:nvPicPr>
          <p:blipFill>
            <a:blip r:embed="rId2"/>
            <a:srcRect/>
            <a:stretch>
              <a:fillRect/>
            </a:stretch>
          </p:blipFill>
          <p:spPr>
            <a:xfrm rot="262007">
              <a:off x="1411848" y="-2766313"/>
              <a:ext cx="11415576" cy="3611473"/>
            </a:xfrm>
            <a:prstGeom prst="rect">
              <a:avLst/>
            </a:prstGeom>
          </p:spPr>
        </p:pic>
        <p:sp>
          <p:nvSpPr>
            <p:cNvPr id="4" name="TextBox 4"/>
            <p:cNvSpPr txBox="1"/>
            <p:nvPr/>
          </p:nvSpPr>
          <p:spPr>
            <a:xfrm>
              <a:off x="1911156" y="-2685236"/>
              <a:ext cx="10416959" cy="3182620"/>
            </a:xfrm>
            <a:prstGeom prst="rect">
              <a:avLst/>
            </a:prstGeom>
          </p:spPr>
          <p:txBody>
            <a:bodyPr lIns="0" tIns="0" rIns="0" bIns="0" rtlCol="0" anchor="t">
              <a:spAutoFit/>
            </a:bodyPr>
            <a:lstStyle/>
            <a:p>
              <a:pPr algn="ctr">
                <a:lnSpc>
                  <a:spcPts val="20160"/>
                </a:lnSpc>
                <a:spcBef>
                  <a:spcPct val="0"/>
                </a:spcBef>
              </a:pPr>
              <a:r>
                <a:rPr lang="en-US" sz="14400" dirty="0">
                  <a:solidFill>
                    <a:srgbClr val="000000"/>
                  </a:solidFill>
                  <a:latin typeface="Amatic SC Bold"/>
                </a:rPr>
                <a:t>ACTIVITY TIME</a:t>
              </a:r>
            </a:p>
          </p:txBody>
        </p:sp>
      </p:grpSp>
      <p:pic>
        <p:nvPicPr>
          <p:cNvPr id="7" name="Picture 7"/>
          <p:cNvPicPr>
            <a:picLocks noChangeAspect="1"/>
          </p:cNvPicPr>
          <p:nvPr/>
        </p:nvPicPr>
        <p:blipFill>
          <a:blip r:embed="rId3"/>
          <a:srcRect/>
          <a:stretch>
            <a:fillRect/>
          </a:stretch>
        </p:blipFill>
        <p:spPr>
          <a:xfrm rot="-715342">
            <a:off x="14569864" y="8736804"/>
            <a:ext cx="541332" cy="519679"/>
          </a:xfrm>
          <a:prstGeom prst="rect">
            <a:avLst/>
          </a:prstGeom>
        </p:spPr>
      </p:pic>
      <p:pic>
        <p:nvPicPr>
          <p:cNvPr id="8" name="Picture 8"/>
          <p:cNvPicPr>
            <a:picLocks noChangeAspect="1"/>
          </p:cNvPicPr>
          <p:nvPr/>
        </p:nvPicPr>
        <p:blipFill>
          <a:blip r:embed="rId4"/>
          <a:srcRect/>
          <a:stretch>
            <a:fillRect/>
          </a:stretch>
        </p:blipFill>
        <p:spPr>
          <a:xfrm rot="-9339016">
            <a:off x="15534760" y="2137828"/>
            <a:ext cx="1748898" cy="2199872"/>
          </a:xfrm>
          <a:prstGeom prst="rect">
            <a:avLst/>
          </a:prstGeom>
        </p:spPr>
      </p:pic>
      <p:pic>
        <p:nvPicPr>
          <p:cNvPr id="10" name="Picture 10"/>
          <p:cNvPicPr>
            <a:picLocks noChangeAspect="1"/>
          </p:cNvPicPr>
          <p:nvPr/>
        </p:nvPicPr>
        <p:blipFill>
          <a:blip r:embed="rId5"/>
          <a:srcRect/>
          <a:stretch>
            <a:fillRect/>
          </a:stretch>
        </p:blipFill>
        <p:spPr>
          <a:xfrm rot="-10800000">
            <a:off x="14461150" y="2411419"/>
            <a:ext cx="758759" cy="837986"/>
          </a:xfrm>
          <a:prstGeom prst="rect">
            <a:avLst/>
          </a:prstGeom>
        </p:spPr>
      </p:pic>
      <p:pic>
        <p:nvPicPr>
          <p:cNvPr id="11" name="Picture 11"/>
          <p:cNvPicPr>
            <a:picLocks noChangeAspect="1"/>
          </p:cNvPicPr>
          <p:nvPr/>
        </p:nvPicPr>
        <p:blipFill>
          <a:blip r:embed="rId4"/>
          <a:srcRect/>
          <a:stretch>
            <a:fillRect/>
          </a:stretch>
        </p:blipFill>
        <p:spPr>
          <a:xfrm rot="-5989725">
            <a:off x="947961" y="7781886"/>
            <a:ext cx="1675438" cy="2107469"/>
          </a:xfrm>
          <a:prstGeom prst="rect">
            <a:avLst/>
          </a:prstGeom>
        </p:spPr>
      </p:pic>
      <p:pic>
        <p:nvPicPr>
          <p:cNvPr id="12" name="Picture 12"/>
          <p:cNvPicPr>
            <a:picLocks noChangeAspect="1"/>
          </p:cNvPicPr>
          <p:nvPr/>
        </p:nvPicPr>
        <p:blipFill>
          <a:blip r:embed="rId3"/>
          <a:srcRect/>
          <a:stretch>
            <a:fillRect/>
          </a:stretch>
        </p:blipFill>
        <p:spPr>
          <a:xfrm rot="3316355">
            <a:off x="13550204" y="1533819"/>
            <a:ext cx="509049" cy="488687"/>
          </a:xfrm>
          <a:prstGeom prst="rect">
            <a:avLst/>
          </a:prstGeom>
        </p:spPr>
      </p:pic>
      <p:pic>
        <p:nvPicPr>
          <p:cNvPr id="13" name="Picture 13"/>
          <p:cNvPicPr>
            <a:picLocks noChangeAspect="1"/>
          </p:cNvPicPr>
          <p:nvPr/>
        </p:nvPicPr>
        <p:blipFill>
          <a:blip r:embed="rId3"/>
          <a:srcRect/>
          <a:stretch>
            <a:fillRect/>
          </a:stretch>
        </p:blipFill>
        <p:spPr>
          <a:xfrm rot="-9377544">
            <a:off x="17027424" y="6146079"/>
            <a:ext cx="509049" cy="488687"/>
          </a:xfrm>
          <a:prstGeom prst="rect">
            <a:avLst/>
          </a:prstGeom>
        </p:spPr>
      </p:pic>
      <p:pic>
        <p:nvPicPr>
          <p:cNvPr id="14" name="Picture 14"/>
          <p:cNvPicPr>
            <a:picLocks noChangeAspect="1"/>
          </p:cNvPicPr>
          <p:nvPr/>
        </p:nvPicPr>
        <p:blipFill>
          <a:blip r:embed="rId3"/>
          <a:srcRect/>
          <a:stretch>
            <a:fillRect/>
          </a:stretch>
        </p:blipFill>
        <p:spPr>
          <a:xfrm rot="-7948602">
            <a:off x="8831852" y="8360614"/>
            <a:ext cx="319992" cy="307192"/>
          </a:xfrm>
          <a:prstGeom prst="rect">
            <a:avLst/>
          </a:prstGeom>
        </p:spPr>
      </p:pic>
      <p:pic>
        <p:nvPicPr>
          <p:cNvPr id="16" name="Picture 16"/>
          <p:cNvPicPr>
            <a:picLocks noChangeAspect="1"/>
          </p:cNvPicPr>
          <p:nvPr/>
        </p:nvPicPr>
        <p:blipFill>
          <a:blip r:embed="rId3"/>
          <a:srcRect/>
          <a:stretch>
            <a:fillRect/>
          </a:stretch>
        </p:blipFill>
        <p:spPr>
          <a:xfrm rot="4416892">
            <a:off x="982367" y="5827930"/>
            <a:ext cx="513645" cy="493100"/>
          </a:xfrm>
          <a:prstGeom prst="rect">
            <a:avLst/>
          </a:prstGeom>
        </p:spPr>
      </p:pic>
      <p:pic>
        <p:nvPicPr>
          <p:cNvPr id="17" name="Picture 17"/>
          <p:cNvPicPr>
            <a:picLocks noChangeAspect="1"/>
          </p:cNvPicPr>
          <p:nvPr/>
        </p:nvPicPr>
        <p:blipFill>
          <a:blip r:embed="rId3"/>
          <a:srcRect/>
          <a:stretch>
            <a:fillRect/>
          </a:stretch>
        </p:blipFill>
        <p:spPr>
          <a:xfrm rot="-5043193">
            <a:off x="3721618" y="599950"/>
            <a:ext cx="424393" cy="407417"/>
          </a:xfrm>
          <a:prstGeom prst="rect">
            <a:avLst/>
          </a:prstGeom>
        </p:spPr>
      </p:pic>
      <p:pic>
        <p:nvPicPr>
          <p:cNvPr id="19" name="Picture 19"/>
          <p:cNvPicPr>
            <a:picLocks noChangeAspect="1"/>
          </p:cNvPicPr>
          <p:nvPr/>
        </p:nvPicPr>
        <p:blipFill>
          <a:blip r:embed="rId5"/>
          <a:srcRect/>
          <a:stretch>
            <a:fillRect/>
          </a:stretch>
        </p:blipFill>
        <p:spPr>
          <a:xfrm rot="-8999956">
            <a:off x="6587718" y="9163963"/>
            <a:ext cx="567418" cy="626667"/>
          </a:xfrm>
          <a:prstGeom prst="rect">
            <a:avLst/>
          </a:prstGeom>
        </p:spPr>
      </p:pic>
      <p:pic>
        <p:nvPicPr>
          <p:cNvPr id="21" name="Picture 21"/>
          <p:cNvPicPr>
            <a:picLocks noChangeAspect="1"/>
          </p:cNvPicPr>
          <p:nvPr/>
        </p:nvPicPr>
        <p:blipFill>
          <a:blip r:embed="rId6"/>
          <a:srcRect/>
          <a:stretch>
            <a:fillRect/>
          </a:stretch>
        </p:blipFill>
        <p:spPr>
          <a:xfrm rot="9130025">
            <a:off x="11728151" y="8659450"/>
            <a:ext cx="530353" cy="898904"/>
          </a:xfrm>
          <a:prstGeom prst="rect">
            <a:avLst/>
          </a:prstGeom>
        </p:spPr>
      </p:pic>
      <p:pic>
        <p:nvPicPr>
          <p:cNvPr id="23" name="Picture 23"/>
          <p:cNvPicPr>
            <a:picLocks noChangeAspect="1"/>
          </p:cNvPicPr>
          <p:nvPr/>
        </p:nvPicPr>
        <p:blipFill>
          <a:blip r:embed="rId7"/>
          <a:srcRect/>
          <a:stretch>
            <a:fillRect/>
          </a:stretch>
        </p:blipFill>
        <p:spPr>
          <a:xfrm rot="-10106568">
            <a:off x="16676320" y="8584997"/>
            <a:ext cx="826577" cy="1185137"/>
          </a:xfrm>
          <a:prstGeom prst="rect">
            <a:avLst/>
          </a:prstGeom>
        </p:spPr>
      </p:pic>
      <p:pic>
        <p:nvPicPr>
          <p:cNvPr id="24" name="Picture 24"/>
          <p:cNvPicPr>
            <a:picLocks noChangeAspect="1"/>
          </p:cNvPicPr>
          <p:nvPr/>
        </p:nvPicPr>
        <p:blipFill>
          <a:blip r:embed="rId7"/>
          <a:srcRect/>
          <a:stretch>
            <a:fillRect/>
          </a:stretch>
        </p:blipFill>
        <p:spPr>
          <a:xfrm rot="8380897">
            <a:off x="775479" y="1871714"/>
            <a:ext cx="927423" cy="1329729"/>
          </a:xfrm>
          <a:prstGeom prst="rect">
            <a:avLst/>
          </a:prstGeom>
        </p:spPr>
      </p:pic>
      <p:pic>
        <p:nvPicPr>
          <p:cNvPr id="25" name="Picture 23"/>
          <p:cNvPicPr>
            <a:picLocks noChangeAspect="1"/>
          </p:cNvPicPr>
          <p:nvPr/>
        </p:nvPicPr>
        <p:blipFill>
          <a:blip r:embed="rId8"/>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6" name="Rectangle 25"/>
          <p:cNvSpPr/>
          <p:nvPr/>
        </p:nvSpPr>
        <p:spPr>
          <a:xfrm>
            <a:off x="3133145" y="3921138"/>
            <a:ext cx="13249855" cy="4401205"/>
          </a:xfrm>
          <a:prstGeom prst="rect">
            <a:avLst/>
          </a:prstGeom>
        </p:spPr>
        <p:txBody>
          <a:bodyPr wrap="square">
            <a:spAutoFit/>
          </a:bodyPr>
          <a:lstStyle/>
          <a:p>
            <a:pPr fontAlgn="base"/>
            <a:r>
              <a:rPr lang="en-GB" sz="3500" b="1" dirty="0">
                <a:latin typeface="Muli Regular" panose="020B0604020202020204" charset="0"/>
              </a:rPr>
              <a:t>Scavenger Hunt:</a:t>
            </a:r>
          </a:p>
          <a:p>
            <a:pPr fontAlgn="base"/>
            <a:r>
              <a:rPr lang="en-GB" sz="3500" b="1" i="1" dirty="0">
                <a:latin typeface="Muli Regular" panose="020B0604020202020204" charset="0"/>
              </a:rPr>
              <a:t>You Will Need:</a:t>
            </a:r>
            <a:endParaRPr lang="en-GB" sz="3500" dirty="0">
              <a:latin typeface="Muli Regular" panose="020B0604020202020204" charset="0"/>
            </a:endParaRPr>
          </a:p>
          <a:p>
            <a:pPr fontAlgn="base"/>
            <a:endParaRPr lang="en-GB" sz="3500" dirty="0">
              <a:latin typeface="Muli Regular" panose="020B0604020202020204" charset="0"/>
            </a:endParaRPr>
          </a:p>
          <a:p>
            <a:pPr fontAlgn="base"/>
            <a:r>
              <a:rPr lang="en-GB" sz="3500" dirty="0">
                <a:latin typeface="Muli Regular" panose="020B0604020202020204" charset="0"/>
              </a:rPr>
              <a:t>Recyclable items like bottles, plastics, various paper items etc.</a:t>
            </a:r>
          </a:p>
          <a:p>
            <a:pPr fontAlgn="base"/>
            <a:endParaRPr lang="en-GB" sz="3500" dirty="0">
              <a:latin typeface="Muli Regular" panose="020B0604020202020204" charset="0"/>
            </a:endParaRPr>
          </a:p>
          <a:p>
            <a:pPr fontAlgn="base"/>
            <a:r>
              <a:rPr lang="en-GB" sz="3500" dirty="0">
                <a:latin typeface="Muli Regular" panose="020B0604020202020204" charset="0"/>
              </a:rPr>
              <a:t>Pen</a:t>
            </a:r>
          </a:p>
          <a:p>
            <a:pPr fontAlgn="base"/>
            <a:endParaRPr lang="en-GB" sz="3500" dirty="0">
              <a:latin typeface="Muli Regular" panose="020B0604020202020204" charset="0"/>
            </a:endParaRPr>
          </a:p>
          <a:p>
            <a:pPr fontAlgn="base"/>
            <a:r>
              <a:rPr lang="en-GB" sz="3500" dirty="0">
                <a:latin typeface="Muli Regular" panose="020B0604020202020204" charset="0"/>
              </a:rPr>
              <a:t>Paper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914D"/>
        </a:solidFill>
        <a:effectLst/>
      </p:bgPr>
    </p:bg>
    <p:spTree>
      <p:nvGrpSpPr>
        <p:cNvPr id="1" name=""/>
        <p:cNvGrpSpPr/>
        <p:nvPr/>
      </p:nvGrpSpPr>
      <p:grpSpPr>
        <a:xfrm>
          <a:off x="0" y="0"/>
          <a:ext cx="0" cy="0"/>
          <a:chOff x="0" y="0"/>
          <a:chExt cx="0" cy="0"/>
        </a:xfrm>
      </p:grpSpPr>
      <p:grpSp>
        <p:nvGrpSpPr>
          <p:cNvPr id="2" name="Group 2"/>
          <p:cNvGrpSpPr/>
          <p:nvPr/>
        </p:nvGrpSpPr>
        <p:grpSpPr>
          <a:xfrm>
            <a:off x="4489678" y="175491"/>
            <a:ext cx="8561682" cy="2708605"/>
            <a:chOff x="1411848" y="-2766313"/>
            <a:chExt cx="11415576" cy="3611473"/>
          </a:xfrm>
        </p:grpSpPr>
        <p:pic>
          <p:nvPicPr>
            <p:cNvPr id="3" name="Picture 3"/>
            <p:cNvPicPr>
              <a:picLocks noChangeAspect="1"/>
            </p:cNvPicPr>
            <p:nvPr/>
          </p:nvPicPr>
          <p:blipFill>
            <a:blip r:embed="rId2"/>
            <a:srcRect/>
            <a:stretch>
              <a:fillRect/>
            </a:stretch>
          </p:blipFill>
          <p:spPr>
            <a:xfrm rot="262007">
              <a:off x="1411848" y="-2766313"/>
              <a:ext cx="11415576" cy="3611473"/>
            </a:xfrm>
            <a:prstGeom prst="rect">
              <a:avLst/>
            </a:prstGeom>
          </p:spPr>
        </p:pic>
        <p:sp>
          <p:nvSpPr>
            <p:cNvPr id="4" name="TextBox 4"/>
            <p:cNvSpPr txBox="1"/>
            <p:nvPr/>
          </p:nvSpPr>
          <p:spPr>
            <a:xfrm>
              <a:off x="1911156" y="-2685236"/>
              <a:ext cx="10416959" cy="3182620"/>
            </a:xfrm>
            <a:prstGeom prst="rect">
              <a:avLst/>
            </a:prstGeom>
          </p:spPr>
          <p:txBody>
            <a:bodyPr lIns="0" tIns="0" rIns="0" bIns="0" rtlCol="0" anchor="t">
              <a:spAutoFit/>
            </a:bodyPr>
            <a:lstStyle/>
            <a:p>
              <a:pPr algn="ctr">
                <a:lnSpc>
                  <a:spcPts val="20160"/>
                </a:lnSpc>
                <a:spcBef>
                  <a:spcPct val="0"/>
                </a:spcBef>
              </a:pPr>
              <a:r>
                <a:rPr lang="en-US" sz="14400" dirty="0">
                  <a:solidFill>
                    <a:srgbClr val="000000"/>
                  </a:solidFill>
                  <a:latin typeface="Amatic SC Bold"/>
                </a:rPr>
                <a:t>ACTIVITY TIME</a:t>
              </a:r>
            </a:p>
          </p:txBody>
        </p:sp>
      </p:grpSp>
      <p:pic>
        <p:nvPicPr>
          <p:cNvPr id="7" name="Picture 7"/>
          <p:cNvPicPr>
            <a:picLocks noChangeAspect="1"/>
          </p:cNvPicPr>
          <p:nvPr/>
        </p:nvPicPr>
        <p:blipFill>
          <a:blip r:embed="rId3"/>
          <a:srcRect/>
          <a:stretch>
            <a:fillRect/>
          </a:stretch>
        </p:blipFill>
        <p:spPr>
          <a:xfrm rot="-715342">
            <a:off x="14569864" y="8736804"/>
            <a:ext cx="541332" cy="519679"/>
          </a:xfrm>
          <a:prstGeom prst="rect">
            <a:avLst/>
          </a:prstGeom>
        </p:spPr>
      </p:pic>
      <p:pic>
        <p:nvPicPr>
          <p:cNvPr id="8" name="Picture 8"/>
          <p:cNvPicPr>
            <a:picLocks noChangeAspect="1"/>
          </p:cNvPicPr>
          <p:nvPr/>
        </p:nvPicPr>
        <p:blipFill>
          <a:blip r:embed="rId4"/>
          <a:srcRect/>
          <a:stretch>
            <a:fillRect/>
          </a:stretch>
        </p:blipFill>
        <p:spPr>
          <a:xfrm rot="-9339016">
            <a:off x="15534760" y="2137828"/>
            <a:ext cx="1748898" cy="2199872"/>
          </a:xfrm>
          <a:prstGeom prst="rect">
            <a:avLst/>
          </a:prstGeom>
        </p:spPr>
      </p:pic>
      <p:pic>
        <p:nvPicPr>
          <p:cNvPr id="10" name="Picture 10"/>
          <p:cNvPicPr>
            <a:picLocks noChangeAspect="1"/>
          </p:cNvPicPr>
          <p:nvPr/>
        </p:nvPicPr>
        <p:blipFill>
          <a:blip r:embed="rId5"/>
          <a:srcRect/>
          <a:stretch>
            <a:fillRect/>
          </a:stretch>
        </p:blipFill>
        <p:spPr>
          <a:xfrm rot="-10800000">
            <a:off x="14461150" y="2411419"/>
            <a:ext cx="758759" cy="837986"/>
          </a:xfrm>
          <a:prstGeom prst="rect">
            <a:avLst/>
          </a:prstGeom>
        </p:spPr>
      </p:pic>
      <p:pic>
        <p:nvPicPr>
          <p:cNvPr id="11" name="Picture 11"/>
          <p:cNvPicPr>
            <a:picLocks noChangeAspect="1"/>
          </p:cNvPicPr>
          <p:nvPr/>
        </p:nvPicPr>
        <p:blipFill>
          <a:blip r:embed="rId4"/>
          <a:srcRect/>
          <a:stretch>
            <a:fillRect/>
          </a:stretch>
        </p:blipFill>
        <p:spPr>
          <a:xfrm rot="-5989725">
            <a:off x="947961" y="7781886"/>
            <a:ext cx="1675438" cy="2107469"/>
          </a:xfrm>
          <a:prstGeom prst="rect">
            <a:avLst/>
          </a:prstGeom>
        </p:spPr>
      </p:pic>
      <p:pic>
        <p:nvPicPr>
          <p:cNvPr id="12" name="Picture 12"/>
          <p:cNvPicPr>
            <a:picLocks noChangeAspect="1"/>
          </p:cNvPicPr>
          <p:nvPr/>
        </p:nvPicPr>
        <p:blipFill>
          <a:blip r:embed="rId3"/>
          <a:srcRect/>
          <a:stretch>
            <a:fillRect/>
          </a:stretch>
        </p:blipFill>
        <p:spPr>
          <a:xfrm rot="3316355">
            <a:off x="13550204" y="1533819"/>
            <a:ext cx="509049" cy="488687"/>
          </a:xfrm>
          <a:prstGeom prst="rect">
            <a:avLst/>
          </a:prstGeom>
        </p:spPr>
      </p:pic>
      <p:pic>
        <p:nvPicPr>
          <p:cNvPr id="13" name="Picture 13"/>
          <p:cNvPicPr>
            <a:picLocks noChangeAspect="1"/>
          </p:cNvPicPr>
          <p:nvPr/>
        </p:nvPicPr>
        <p:blipFill>
          <a:blip r:embed="rId3"/>
          <a:srcRect/>
          <a:stretch>
            <a:fillRect/>
          </a:stretch>
        </p:blipFill>
        <p:spPr>
          <a:xfrm rot="-9377544">
            <a:off x="17027424" y="6146079"/>
            <a:ext cx="509049" cy="488687"/>
          </a:xfrm>
          <a:prstGeom prst="rect">
            <a:avLst/>
          </a:prstGeom>
        </p:spPr>
      </p:pic>
      <p:pic>
        <p:nvPicPr>
          <p:cNvPr id="14" name="Picture 14"/>
          <p:cNvPicPr>
            <a:picLocks noChangeAspect="1"/>
          </p:cNvPicPr>
          <p:nvPr/>
        </p:nvPicPr>
        <p:blipFill>
          <a:blip r:embed="rId3"/>
          <a:srcRect/>
          <a:stretch>
            <a:fillRect/>
          </a:stretch>
        </p:blipFill>
        <p:spPr>
          <a:xfrm rot="-7948602">
            <a:off x="8831852" y="8360614"/>
            <a:ext cx="319992" cy="307192"/>
          </a:xfrm>
          <a:prstGeom prst="rect">
            <a:avLst/>
          </a:prstGeom>
        </p:spPr>
      </p:pic>
      <p:pic>
        <p:nvPicPr>
          <p:cNvPr id="15" name="Picture 15"/>
          <p:cNvPicPr>
            <a:picLocks noChangeAspect="1"/>
          </p:cNvPicPr>
          <p:nvPr/>
        </p:nvPicPr>
        <p:blipFill>
          <a:blip r:embed="rId3"/>
          <a:srcRect/>
          <a:stretch>
            <a:fillRect/>
          </a:stretch>
        </p:blipFill>
        <p:spPr>
          <a:xfrm rot="780538">
            <a:off x="4234126" y="8587666"/>
            <a:ext cx="516571" cy="495908"/>
          </a:xfrm>
          <a:prstGeom prst="rect">
            <a:avLst/>
          </a:prstGeom>
        </p:spPr>
      </p:pic>
      <p:pic>
        <p:nvPicPr>
          <p:cNvPr id="16" name="Picture 16"/>
          <p:cNvPicPr>
            <a:picLocks noChangeAspect="1"/>
          </p:cNvPicPr>
          <p:nvPr/>
        </p:nvPicPr>
        <p:blipFill>
          <a:blip r:embed="rId3"/>
          <a:srcRect/>
          <a:stretch>
            <a:fillRect/>
          </a:stretch>
        </p:blipFill>
        <p:spPr>
          <a:xfrm rot="4416892">
            <a:off x="982367" y="5827930"/>
            <a:ext cx="513645" cy="493100"/>
          </a:xfrm>
          <a:prstGeom prst="rect">
            <a:avLst/>
          </a:prstGeom>
        </p:spPr>
      </p:pic>
      <p:pic>
        <p:nvPicPr>
          <p:cNvPr id="17" name="Picture 17"/>
          <p:cNvPicPr>
            <a:picLocks noChangeAspect="1"/>
          </p:cNvPicPr>
          <p:nvPr/>
        </p:nvPicPr>
        <p:blipFill>
          <a:blip r:embed="rId3"/>
          <a:srcRect/>
          <a:stretch>
            <a:fillRect/>
          </a:stretch>
        </p:blipFill>
        <p:spPr>
          <a:xfrm rot="-5043193">
            <a:off x="3721618" y="599950"/>
            <a:ext cx="424393" cy="407417"/>
          </a:xfrm>
          <a:prstGeom prst="rect">
            <a:avLst/>
          </a:prstGeom>
        </p:spPr>
      </p:pic>
      <p:pic>
        <p:nvPicPr>
          <p:cNvPr id="19" name="Picture 19"/>
          <p:cNvPicPr>
            <a:picLocks noChangeAspect="1"/>
          </p:cNvPicPr>
          <p:nvPr/>
        </p:nvPicPr>
        <p:blipFill>
          <a:blip r:embed="rId5"/>
          <a:srcRect/>
          <a:stretch>
            <a:fillRect/>
          </a:stretch>
        </p:blipFill>
        <p:spPr>
          <a:xfrm rot="-8999956">
            <a:off x="6587718" y="9163963"/>
            <a:ext cx="567418" cy="626667"/>
          </a:xfrm>
          <a:prstGeom prst="rect">
            <a:avLst/>
          </a:prstGeom>
        </p:spPr>
      </p:pic>
      <p:pic>
        <p:nvPicPr>
          <p:cNvPr id="21" name="Picture 21"/>
          <p:cNvPicPr>
            <a:picLocks noChangeAspect="1"/>
          </p:cNvPicPr>
          <p:nvPr/>
        </p:nvPicPr>
        <p:blipFill>
          <a:blip r:embed="rId6"/>
          <a:srcRect/>
          <a:stretch>
            <a:fillRect/>
          </a:stretch>
        </p:blipFill>
        <p:spPr>
          <a:xfrm rot="9130025">
            <a:off x="11728151" y="8659450"/>
            <a:ext cx="530353" cy="898904"/>
          </a:xfrm>
          <a:prstGeom prst="rect">
            <a:avLst/>
          </a:prstGeom>
        </p:spPr>
      </p:pic>
      <p:pic>
        <p:nvPicPr>
          <p:cNvPr id="23" name="Picture 23"/>
          <p:cNvPicPr>
            <a:picLocks noChangeAspect="1"/>
          </p:cNvPicPr>
          <p:nvPr/>
        </p:nvPicPr>
        <p:blipFill>
          <a:blip r:embed="rId7"/>
          <a:srcRect/>
          <a:stretch>
            <a:fillRect/>
          </a:stretch>
        </p:blipFill>
        <p:spPr>
          <a:xfrm rot="-10106568">
            <a:off x="16676320" y="8584997"/>
            <a:ext cx="826577" cy="1185137"/>
          </a:xfrm>
          <a:prstGeom prst="rect">
            <a:avLst/>
          </a:prstGeom>
        </p:spPr>
      </p:pic>
      <p:pic>
        <p:nvPicPr>
          <p:cNvPr id="24" name="Picture 24"/>
          <p:cNvPicPr>
            <a:picLocks noChangeAspect="1"/>
          </p:cNvPicPr>
          <p:nvPr/>
        </p:nvPicPr>
        <p:blipFill>
          <a:blip r:embed="rId7"/>
          <a:srcRect/>
          <a:stretch>
            <a:fillRect/>
          </a:stretch>
        </p:blipFill>
        <p:spPr>
          <a:xfrm rot="8380897">
            <a:off x="775479" y="1871714"/>
            <a:ext cx="927423" cy="1329729"/>
          </a:xfrm>
          <a:prstGeom prst="rect">
            <a:avLst/>
          </a:prstGeom>
        </p:spPr>
      </p:pic>
      <p:pic>
        <p:nvPicPr>
          <p:cNvPr id="25" name="Picture 23"/>
          <p:cNvPicPr>
            <a:picLocks noChangeAspect="1"/>
          </p:cNvPicPr>
          <p:nvPr/>
        </p:nvPicPr>
        <p:blipFill>
          <a:blip r:embed="rId8"/>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Rectangle 21"/>
          <p:cNvSpPr/>
          <p:nvPr/>
        </p:nvSpPr>
        <p:spPr>
          <a:xfrm>
            <a:off x="2102147" y="3467100"/>
            <a:ext cx="14265312" cy="4641335"/>
          </a:xfrm>
          <a:prstGeom prst="rect">
            <a:avLst/>
          </a:prstGeom>
        </p:spPr>
        <p:txBody>
          <a:bodyPr wrap="square">
            <a:spAutoFit/>
          </a:bodyPr>
          <a:lstStyle/>
          <a:p>
            <a:pPr algn="just" fontAlgn="base">
              <a:lnSpc>
                <a:spcPct val="150000"/>
              </a:lnSpc>
            </a:pPr>
            <a:r>
              <a:rPr lang="en-GB" sz="2500" b="1" i="1" dirty="0">
                <a:solidFill>
                  <a:srgbClr val="333333"/>
                </a:solidFill>
                <a:latin typeface="Muli Regular" panose="020B0604020202020204" charset="0"/>
              </a:rPr>
              <a:t>How To:</a:t>
            </a:r>
            <a:endParaRPr lang="en-GB" sz="2500" dirty="0">
              <a:solidFill>
                <a:srgbClr val="333333"/>
              </a:solidFill>
              <a:latin typeface="Muli Regular" panose="020B0604020202020204" charset="0"/>
            </a:endParaRPr>
          </a:p>
          <a:p>
            <a:pPr marL="457200" indent="-457200" algn="just" fontAlgn="base">
              <a:lnSpc>
                <a:spcPct val="150000"/>
              </a:lnSpc>
              <a:buFont typeface="+mj-lt"/>
              <a:buAutoNum type="arabicPeriod"/>
            </a:pPr>
            <a:r>
              <a:rPr lang="en-GB" sz="2500" dirty="0">
                <a:solidFill>
                  <a:srgbClr val="333333"/>
                </a:solidFill>
                <a:latin typeface="Muli Regular" panose="020B0604020202020204" charset="0"/>
              </a:rPr>
              <a:t>This scavenger hunt requires children to find recyclable items. Make a list of all the recyclable items that the players have to find. You can even assign a time limit for the task. 30 minutes would be more than enough.</a:t>
            </a:r>
          </a:p>
          <a:p>
            <a:pPr marL="457200" indent="-457200" algn="just" fontAlgn="base">
              <a:lnSpc>
                <a:spcPct val="150000"/>
              </a:lnSpc>
              <a:buFont typeface="+mj-lt"/>
              <a:buAutoNum type="arabicPeriod"/>
            </a:pPr>
            <a:r>
              <a:rPr lang="en-GB" sz="2500" dirty="0">
                <a:solidFill>
                  <a:srgbClr val="333333"/>
                </a:solidFill>
                <a:latin typeface="Muli Regular" panose="020B0604020202020204" charset="0"/>
              </a:rPr>
              <a:t>Alternatively, children can go through a pile of recyclable items and ask them to get one of each item. It won’t just educate them on the what can be recycled, but will also make them consider things that may not have actually been recyclable.</a:t>
            </a:r>
          </a:p>
          <a:p>
            <a:pPr marL="457200" indent="-457200" algn="just" fontAlgn="base">
              <a:lnSpc>
                <a:spcPct val="150000"/>
              </a:lnSpc>
              <a:buFont typeface="+mj-lt"/>
              <a:buAutoNum type="arabicPeriod"/>
            </a:pPr>
            <a:r>
              <a:rPr lang="en-GB" sz="2500" dirty="0">
                <a:solidFill>
                  <a:srgbClr val="333333"/>
                </a:solidFill>
                <a:latin typeface="Muli Regular" panose="020B0604020202020204" charset="0"/>
              </a:rPr>
              <a:t>The player who manages to get the most number of recycled items will win.</a:t>
            </a:r>
            <a:endParaRPr lang="en-GB" sz="2500" b="0" i="0" dirty="0">
              <a:solidFill>
                <a:srgbClr val="333333"/>
              </a:solidFill>
              <a:effectLst/>
              <a:latin typeface="Muli Regular" panose="020B0604020202020204" charset="0"/>
            </a:endParaRPr>
          </a:p>
        </p:txBody>
      </p:sp>
    </p:spTree>
    <p:extLst>
      <p:ext uri="{BB962C8B-B14F-4D97-AF65-F5344CB8AC3E}">
        <p14:creationId xmlns:p14="http://schemas.microsoft.com/office/powerpoint/2010/main" val="2811926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grpSp>
        <p:nvGrpSpPr>
          <p:cNvPr id="14" name="Group 13"/>
          <p:cNvGrpSpPr/>
          <p:nvPr/>
        </p:nvGrpSpPr>
        <p:grpSpPr>
          <a:xfrm>
            <a:off x="304801" y="190501"/>
            <a:ext cx="4038600" cy="1219200"/>
            <a:chOff x="1250940" y="2312253"/>
            <a:chExt cx="4176445" cy="1321275"/>
          </a:xfrm>
        </p:grpSpPr>
        <p:pic>
          <p:nvPicPr>
            <p:cNvPr id="3" name="Picture 3"/>
            <p:cNvPicPr>
              <a:picLocks noChangeAspect="1"/>
            </p:cNvPicPr>
            <p:nvPr/>
          </p:nvPicPr>
          <p:blipFill>
            <a:blip r:embed="rId2"/>
            <a:srcRect/>
            <a:stretch>
              <a:fillRect/>
            </a:stretch>
          </p:blipFill>
          <p:spPr>
            <a:xfrm rot="244331">
              <a:off x="1250940" y="2312253"/>
              <a:ext cx="4176445" cy="1321275"/>
            </a:xfrm>
            <a:prstGeom prst="rect">
              <a:avLst/>
            </a:prstGeom>
          </p:spPr>
        </p:pic>
        <p:sp>
          <p:nvSpPr>
            <p:cNvPr id="4" name="TextBox 4"/>
            <p:cNvSpPr txBox="1"/>
            <p:nvPr/>
          </p:nvSpPr>
          <p:spPr>
            <a:xfrm>
              <a:off x="1602635" y="2387849"/>
              <a:ext cx="3604290" cy="1144058"/>
            </a:xfrm>
            <a:prstGeom prst="rect">
              <a:avLst/>
            </a:prstGeom>
          </p:spPr>
          <p:txBody>
            <a:bodyPr lIns="0" tIns="0" rIns="0" bIns="0" rtlCol="0" anchor="t">
              <a:spAutoFit/>
            </a:bodyPr>
            <a:lstStyle/>
            <a:p>
              <a:pPr>
                <a:lnSpc>
                  <a:spcPts val="8800"/>
                </a:lnSpc>
              </a:pPr>
              <a:r>
                <a:rPr lang="en-US" sz="7000" dirty="0">
                  <a:solidFill>
                    <a:srgbClr val="000000"/>
                  </a:solidFill>
                  <a:latin typeface="Amatic SC Bold"/>
                </a:rPr>
                <a:t>EXERCISE</a:t>
              </a:r>
            </a:p>
          </p:txBody>
        </p:sp>
      </p:grpSp>
      <p:grpSp>
        <p:nvGrpSpPr>
          <p:cNvPr id="15" name="Group 14"/>
          <p:cNvGrpSpPr/>
          <p:nvPr/>
        </p:nvGrpSpPr>
        <p:grpSpPr>
          <a:xfrm>
            <a:off x="13868400" y="419100"/>
            <a:ext cx="4101935" cy="3220143"/>
            <a:chOff x="9429325" y="1999557"/>
            <a:chExt cx="7855210" cy="6620225"/>
          </a:xfrm>
        </p:grpSpPr>
        <p:pic>
          <p:nvPicPr>
            <p:cNvPr id="7" name="Picture 7"/>
            <p:cNvPicPr>
              <a:picLocks noChangeAspect="1"/>
            </p:cNvPicPr>
            <p:nvPr/>
          </p:nvPicPr>
          <p:blipFill>
            <a:blip r:embed="rId3"/>
            <a:srcRect/>
            <a:stretch>
              <a:fillRect/>
            </a:stretch>
          </p:blipFill>
          <p:spPr>
            <a:xfrm rot="10559285">
              <a:off x="9571469" y="1999557"/>
              <a:ext cx="7467368" cy="6109665"/>
            </a:xfrm>
            <a:prstGeom prst="rect">
              <a:avLst/>
            </a:prstGeom>
          </p:spPr>
        </p:pic>
        <p:pic>
          <p:nvPicPr>
            <p:cNvPr id="8" name="Picture 8"/>
            <p:cNvPicPr>
              <a:picLocks noChangeAspect="1"/>
            </p:cNvPicPr>
            <p:nvPr/>
          </p:nvPicPr>
          <p:blipFill>
            <a:blip r:embed="rId4"/>
            <a:srcRect/>
            <a:stretch>
              <a:fillRect/>
            </a:stretch>
          </p:blipFill>
          <p:spPr>
            <a:xfrm>
              <a:off x="9832523" y="2335137"/>
              <a:ext cx="6945260" cy="5884529"/>
            </a:xfrm>
            <a:prstGeom prst="rect">
              <a:avLst/>
            </a:prstGeom>
          </p:spPr>
        </p:pic>
        <p:grpSp>
          <p:nvGrpSpPr>
            <p:cNvPr id="9" name="Group 9"/>
            <p:cNvGrpSpPr>
              <a:grpSpLocks noChangeAspect="1"/>
            </p:cNvGrpSpPr>
            <p:nvPr/>
          </p:nvGrpSpPr>
          <p:grpSpPr>
            <a:xfrm>
              <a:off x="10180673" y="2917436"/>
              <a:ext cx="5888554" cy="4273909"/>
              <a:chOff x="0" y="0"/>
              <a:chExt cx="2899410" cy="2104390"/>
            </a:xfrm>
          </p:grpSpPr>
          <p:sp>
            <p:nvSpPr>
              <p:cNvPr id="10" name="Freeform 10"/>
              <p:cNvSpPr/>
              <p:nvPr/>
            </p:nvSpPr>
            <p:spPr>
              <a:xfrm>
                <a:off x="13970" y="-1270"/>
                <a:ext cx="2903220" cy="2115820"/>
              </a:xfrm>
              <a:custGeom>
                <a:avLst/>
                <a:gdLst/>
                <a:ahLst/>
                <a:cxnLst/>
                <a:rect l="l" t="t" r="r" b="b"/>
                <a:pathLst>
                  <a:path w="2903220" h="2115820">
                    <a:moveTo>
                      <a:pt x="2881630" y="800100"/>
                    </a:moveTo>
                    <a:cubicBezTo>
                      <a:pt x="2880360" y="624840"/>
                      <a:pt x="2870200" y="412750"/>
                      <a:pt x="2870200" y="222250"/>
                    </a:cubicBezTo>
                    <a:cubicBezTo>
                      <a:pt x="2870200" y="170180"/>
                      <a:pt x="2868930" y="66040"/>
                      <a:pt x="2862580" y="13970"/>
                    </a:cubicBezTo>
                    <a:cubicBezTo>
                      <a:pt x="2710180" y="13970"/>
                      <a:pt x="2546350" y="1270"/>
                      <a:pt x="2392680" y="1270"/>
                    </a:cubicBezTo>
                    <a:cubicBezTo>
                      <a:pt x="1593850" y="3810"/>
                      <a:pt x="802640" y="0"/>
                      <a:pt x="5080" y="1270"/>
                    </a:cubicBezTo>
                    <a:cubicBezTo>
                      <a:pt x="5080" y="171450"/>
                      <a:pt x="0" y="360680"/>
                      <a:pt x="1270" y="530860"/>
                    </a:cubicBezTo>
                    <a:cubicBezTo>
                      <a:pt x="3810" y="848360"/>
                      <a:pt x="7620" y="1167130"/>
                      <a:pt x="7620" y="1484630"/>
                    </a:cubicBezTo>
                    <a:cubicBezTo>
                      <a:pt x="7620" y="1638300"/>
                      <a:pt x="6350" y="1790700"/>
                      <a:pt x="13970" y="1944370"/>
                    </a:cubicBezTo>
                    <a:cubicBezTo>
                      <a:pt x="16510" y="1993900"/>
                      <a:pt x="19050" y="2042160"/>
                      <a:pt x="24130" y="2091690"/>
                    </a:cubicBezTo>
                    <a:cubicBezTo>
                      <a:pt x="191770" y="2094230"/>
                      <a:pt x="358140" y="2098040"/>
                      <a:pt x="525780" y="2103120"/>
                    </a:cubicBezTo>
                    <a:cubicBezTo>
                      <a:pt x="971550" y="2115820"/>
                      <a:pt x="1404620" y="2095500"/>
                      <a:pt x="1864360" y="2104390"/>
                    </a:cubicBezTo>
                    <a:cubicBezTo>
                      <a:pt x="2211070" y="2110740"/>
                      <a:pt x="2551430" y="2091690"/>
                      <a:pt x="2898140" y="2091690"/>
                    </a:cubicBezTo>
                    <a:cubicBezTo>
                      <a:pt x="2898140" y="2075180"/>
                      <a:pt x="2899410" y="1978660"/>
                      <a:pt x="2900680" y="1962150"/>
                    </a:cubicBezTo>
                    <a:cubicBezTo>
                      <a:pt x="2903220" y="1863090"/>
                      <a:pt x="2889250" y="1677670"/>
                      <a:pt x="2890520" y="1578610"/>
                    </a:cubicBezTo>
                    <a:cubicBezTo>
                      <a:pt x="2896870" y="1170940"/>
                      <a:pt x="2884170" y="1151890"/>
                      <a:pt x="2881630" y="800100"/>
                    </a:cubicBezTo>
                    <a:close/>
                  </a:path>
                </a:pathLst>
              </a:custGeom>
              <a:blipFill>
                <a:blip r:embed="rId5"/>
                <a:stretch>
                  <a:fillRect l="-3943" t="-12" r="-4997" b="-83"/>
                </a:stretch>
              </a:blipFill>
            </p:spPr>
          </p:sp>
        </p:grpSp>
        <p:pic>
          <p:nvPicPr>
            <p:cNvPr id="11" name="Picture 11"/>
            <p:cNvPicPr>
              <a:picLocks noChangeAspect="1"/>
            </p:cNvPicPr>
            <p:nvPr/>
          </p:nvPicPr>
          <p:blipFill>
            <a:blip r:embed="rId6"/>
            <a:srcRect/>
            <a:stretch>
              <a:fillRect/>
            </a:stretch>
          </p:blipFill>
          <p:spPr>
            <a:xfrm rot="5252589">
              <a:off x="16778295" y="2087183"/>
              <a:ext cx="516571" cy="495908"/>
            </a:xfrm>
            <a:prstGeom prst="rect">
              <a:avLst/>
            </a:prstGeom>
          </p:spPr>
        </p:pic>
        <p:pic>
          <p:nvPicPr>
            <p:cNvPr id="12" name="Picture 12"/>
            <p:cNvPicPr>
              <a:picLocks noChangeAspect="1"/>
            </p:cNvPicPr>
            <p:nvPr/>
          </p:nvPicPr>
          <p:blipFill>
            <a:blip r:embed="rId6"/>
            <a:srcRect/>
            <a:stretch>
              <a:fillRect/>
            </a:stretch>
          </p:blipFill>
          <p:spPr>
            <a:xfrm rot="-6383107">
              <a:off x="9419052" y="8116410"/>
              <a:ext cx="513645" cy="493100"/>
            </a:xfrm>
            <a:prstGeom prst="rect">
              <a:avLst/>
            </a:prstGeom>
          </p:spPr>
        </p:pic>
      </p:grpSp>
      <p:pic>
        <p:nvPicPr>
          <p:cNvPr id="13" name="Picture 23"/>
          <p:cNvPicPr>
            <a:picLocks noChangeAspect="1"/>
          </p:cNvPicPr>
          <p:nvPr/>
        </p:nvPicPr>
        <p:blipFill>
          <a:blip r:embed="rId7"/>
          <a:srcRect t="748" b="748"/>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TextBox 5"/>
          <p:cNvSpPr txBox="1"/>
          <p:nvPr/>
        </p:nvSpPr>
        <p:spPr>
          <a:xfrm>
            <a:off x="568716" y="1828795"/>
            <a:ext cx="11166083" cy="2844112"/>
          </a:xfrm>
          <a:prstGeom prst="rect">
            <a:avLst/>
          </a:prstGeom>
        </p:spPr>
        <p:txBody>
          <a:bodyPr wrap="square" lIns="0" tIns="0" rIns="0" bIns="0" rtlCol="0" anchor="t">
            <a:spAutoFit/>
          </a:bodyPr>
          <a:lstStyle/>
          <a:p>
            <a:pPr marL="0" lvl="0" indent="0">
              <a:lnSpc>
                <a:spcPts val="2800"/>
              </a:lnSpc>
              <a:spcBef>
                <a:spcPct val="0"/>
              </a:spcBef>
            </a:pPr>
            <a:r>
              <a:rPr lang="en-US" sz="2000" b="1" u="none" dirty="0">
                <a:solidFill>
                  <a:srgbClr val="000000"/>
                </a:solidFill>
                <a:latin typeface="Muli Regular"/>
              </a:rPr>
              <a:t>This exercise can either be done in the classroom or at home!</a:t>
            </a:r>
          </a:p>
          <a:p>
            <a:pPr marL="0" lvl="0" indent="0">
              <a:lnSpc>
                <a:spcPts val="2800"/>
              </a:lnSpc>
              <a:spcBef>
                <a:spcPct val="0"/>
              </a:spcBef>
            </a:pPr>
            <a:r>
              <a:rPr lang="en-US" sz="2000" dirty="0">
                <a:solidFill>
                  <a:srgbClr val="000000"/>
                </a:solidFill>
                <a:latin typeface="Muli Regular"/>
              </a:rPr>
              <a:t>Do you want to know how much waste goes to landfill and how you can do to reduce that?</a:t>
            </a:r>
          </a:p>
          <a:p>
            <a:pPr marL="0" lvl="0" indent="0">
              <a:lnSpc>
                <a:spcPts val="2800"/>
              </a:lnSpc>
              <a:spcBef>
                <a:spcPct val="0"/>
              </a:spcBef>
            </a:pPr>
            <a:endParaRPr lang="en-US" sz="2000" dirty="0">
              <a:solidFill>
                <a:srgbClr val="000000"/>
              </a:solidFill>
              <a:latin typeface="Muli Regular"/>
            </a:endParaRPr>
          </a:p>
          <a:p>
            <a:pPr marL="0" lvl="0" indent="0">
              <a:lnSpc>
                <a:spcPts val="2800"/>
              </a:lnSpc>
              <a:spcBef>
                <a:spcPct val="0"/>
              </a:spcBef>
            </a:pPr>
            <a:r>
              <a:rPr lang="en-US" sz="2000" u="none" dirty="0">
                <a:solidFill>
                  <a:srgbClr val="000000"/>
                </a:solidFill>
                <a:latin typeface="Muli Regular"/>
              </a:rPr>
              <a:t>Carry out a simple waste audit with the help of your teacher and/or your parents and count the number of bags of dry recyclable material, paper and non-recyclable material you and your friends collect.</a:t>
            </a:r>
          </a:p>
          <a:p>
            <a:pPr marL="0" lvl="0" indent="0">
              <a:lnSpc>
                <a:spcPts val="2800"/>
              </a:lnSpc>
              <a:spcBef>
                <a:spcPct val="0"/>
              </a:spcBef>
            </a:pPr>
            <a:r>
              <a:rPr lang="en-US" sz="2000" dirty="0">
                <a:solidFill>
                  <a:srgbClr val="000000"/>
                </a:solidFill>
                <a:latin typeface="Muli Regular"/>
              </a:rPr>
              <a:t>Can you weigh them? How many Kilograms? </a:t>
            </a:r>
          </a:p>
          <a:p>
            <a:pPr marL="0" lvl="0" indent="0">
              <a:lnSpc>
                <a:spcPts val="2800"/>
              </a:lnSpc>
              <a:spcBef>
                <a:spcPct val="0"/>
              </a:spcBef>
            </a:pPr>
            <a:r>
              <a:rPr lang="en-US" sz="2000" u="none" dirty="0">
                <a:solidFill>
                  <a:srgbClr val="000000"/>
                </a:solidFill>
                <a:latin typeface="Muli Regular"/>
              </a:rPr>
              <a:t>Remember to add this information to your Data Zone.</a:t>
            </a:r>
          </a:p>
        </p:txBody>
      </p:sp>
      <p:pic>
        <p:nvPicPr>
          <p:cNvPr id="22" name="Picture 3"/>
          <p:cNvPicPr>
            <a:picLocks noChangeAspect="1"/>
          </p:cNvPicPr>
          <p:nvPr/>
        </p:nvPicPr>
        <p:blipFill>
          <a:blip r:embed="rId2"/>
          <a:srcRect/>
          <a:stretch>
            <a:fillRect/>
          </a:stretch>
        </p:blipFill>
        <p:spPr>
          <a:xfrm rot="244331">
            <a:off x="304801" y="5551033"/>
            <a:ext cx="4038600" cy="1219200"/>
          </a:xfrm>
          <a:prstGeom prst="rect">
            <a:avLst/>
          </a:prstGeom>
        </p:spPr>
      </p:pic>
      <p:sp>
        <p:nvSpPr>
          <p:cNvPr id="20" name="TextBox 4"/>
          <p:cNvSpPr txBox="1"/>
          <p:nvPr/>
        </p:nvSpPr>
        <p:spPr>
          <a:xfrm>
            <a:off x="521957" y="5626346"/>
            <a:ext cx="3604291" cy="1128513"/>
          </a:xfrm>
          <a:prstGeom prst="rect">
            <a:avLst/>
          </a:prstGeom>
        </p:spPr>
        <p:txBody>
          <a:bodyPr lIns="0" tIns="0" rIns="0" bIns="0" rtlCol="0" anchor="t">
            <a:spAutoFit/>
          </a:bodyPr>
          <a:lstStyle/>
          <a:p>
            <a:pPr>
              <a:lnSpc>
                <a:spcPts val="8800"/>
              </a:lnSpc>
            </a:pPr>
            <a:r>
              <a:rPr lang="en-US" sz="8000" dirty="0">
                <a:solidFill>
                  <a:srgbClr val="000000"/>
                </a:solidFill>
                <a:latin typeface="Amatic SC Bold"/>
              </a:rPr>
              <a:t>Tip</a:t>
            </a:r>
          </a:p>
        </p:txBody>
      </p:sp>
      <p:sp>
        <p:nvSpPr>
          <p:cNvPr id="21" name="TextBox 5"/>
          <p:cNvSpPr txBox="1"/>
          <p:nvPr/>
        </p:nvSpPr>
        <p:spPr>
          <a:xfrm>
            <a:off x="565585" y="7108907"/>
            <a:ext cx="13792200" cy="2513509"/>
          </a:xfrm>
          <a:prstGeom prst="rect">
            <a:avLst/>
          </a:prstGeom>
        </p:spPr>
        <p:txBody>
          <a:bodyPr wrap="square" lIns="0" tIns="0" rIns="0" bIns="0" rtlCol="0" anchor="t">
            <a:spAutoFit/>
          </a:bodyPr>
          <a:lstStyle/>
          <a:p>
            <a:pPr marL="0" lvl="0" indent="0">
              <a:lnSpc>
                <a:spcPts val="2800"/>
              </a:lnSpc>
              <a:spcBef>
                <a:spcPct val="0"/>
              </a:spcBef>
            </a:pPr>
            <a:r>
              <a:rPr lang="en-US" sz="2000" u="none" dirty="0">
                <a:solidFill>
                  <a:srgbClr val="000000"/>
                </a:solidFill>
                <a:latin typeface="Muli Regular"/>
              </a:rPr>
              <a:t>Do you want a fun way to do that? </a:t>
            </a:r>
          </a:p>
          <a:p>
            <a:pPr marL="457200" lvl="0" indent="-457200">
              <a:lnSpc>
                <a:spcPts val="2800"/>
              </a:lnSpc>
              <a:spcAft>
                <a:spcPts val="0"/>
              </a:spcAft>
              <a:buFont typeface="+mj-lt"/>
              <a:buAutoNum type="arabicPeriod"/>
            </a:pPr>
            <a:r>
              <a:rPr lang="en-US" sz="2000" u="none" dirty="0">
                <a:solidFill>
                  <a:srgbClr val="000000"/>
                </a:solidFill>
                <a:latin typeface="Muli Regular"/>
              </a:rPr>
              <a:t>Register for the Litter Less </a:t>
            </a:r>
            <a:r>
              <a:rPr lang="en-US" sz="2000" dirty="0">
                <a:solidFill>
                  <a:srgbClr val="000000"/>
                </a:solidFill>
                <a:latin typeface="Muli Regular"/>
              </a:rPr>
              <a:t>Campaign (LLC) - </a:t>
            </a:r>
            <a:r>
              <a:rPr lang="en-US" sz="2000" dirty="0">
                <a:solidFill>
                  <a:srgbClr val="000000"/>
                </a:solidFill>
                <a:latin typeface="Muli Regular" panose="020B0604020202020204" charset="0"/>
              </a:rPr>
              <a:t>visit Eco-Schools NI </a:t>
            </a:r>
            <a:r>
              <a:rPr lang="en-GB" sz="1600" dirty="0">
                <a:latin typeface="Times New Roman" panose="02020603050405020304" pitchFamily="18" charset="0"/>
              </a:rPr>
              <a:t>(</a:t>
            </a:r>
            <a:r>
              <a:rPr lang="en-US" sz="2000" dirty="0">
                <a:solidFill>
                  <a:srgbClr val="000000"/>
                </a:solidFill>
                <a:latin typeface="Muli Regular" panose="020B0604020202020204" charset="0"/>
              </a:rPr>
              <a:t>https://www.eco-schoolsni.org/cgi-bin/generic?instanceID=47) </a:t>
            </a:r>
            <a:endParaRPr lang="en-US" sz="2000" dirty="0">
              <a:solidFill>
                <a:srgbClr val="000000"/>
              </a:solidFill>
              <a:latin typeface="Muli Regular"/>
            </a:endParaRPr>
          </a:p>
          <a:p>
            <a:pPr marL="457200" lvl="0" indent="-457200">
              <a:lnSpc>
                <a:spcPts val="2800"/>
              </a:lnSpc>
              <a:spcBef>
                <a:spcPct val="0"/>
              </a:spcBef>
              <a:buFont typeface="+mj-lt"/>
              <a:buAutoNum type="arabicPeriod"/>
            </a:pPr>
            <a:r>
              <a:rPr lang="en-US" sz="2000" dirty="0" err="1">
                <a:solidFill>
                  <a:srgbClr val="000000"/>
                </a:solidFill>
                <a:latin typeface="Muli Regular"/>
              </a:rPr>
              <a:t>Organise</a:t>
            </a:r>
            <a:r>
              <a:rPr lang="en-US" sz="2000" dirty="0">
                <a:solidFill>
                  <a:srgbClr val="000000"/>
                </a:solidFill>
                <a:latin typeface="Muli Regular"/>
              </a:rPr>
              <a:t> small groups of little waste heroes and assign a role to each group  </a:t>
            </a:r>
          </a:p>
          <a:p>
            <a:pPr marL="457200" lvl="0" indent="-457200">
              <a:lnSpc>
                <a:spcPts val="2800"/>
              </a:lnSpc>
              <a:spcBef>
                <a:spcPct val="0"/>
              </a:spcBef>
              <a:buFont typeface="+mj-lt"/>
              <a:buAutoNum type="arabicPeriod"/>
            </a:pPr>
            <a:r>
              <a:rPr lang="en-US" sz="2000" dirty="0">
                <a:solidFill>
                  <a:srgbClr val="000000"/>
                </a:solidFill>
                <a:latin typeface="Muli Regular"/>
              </a:rPr>
              <a:t>The LLC</a:t>
            </a:r>
            <a:r>
              <a:rPr lang="en-US" sz="2000" u="none" dirty="0">
                <a:solidFill>
                  <a:srgbClr val="000000"/>
                </a:solidFill>
                <a:latin typeface="Muli Regular"/>
              </a:rPr>
              <a:t> toolkit to measure your data on dry recyclable material and paper will help you to keep track every month of what goes to landfill, what you can recycle and what you can reduce! </a:t>
            </a:r>
          </a:p>
          <a:p>
            <a:pPr marL="457200" lvl="0" indent="-457200">
              <a:lnSpc>
                <a:spcPts val="2800"/>
              </a:lnSpc>
              <a:spcBef>
                <a:spcPct val="0"/>
              </a:spcBef>
              <a:buFont typeface="+mj-lt"/>
              <a:buAutoNum type="arabicPeriod"/>
            </a:pPr>
            <a:r>
              <a:rPr lang="en-US" sz="2000" u="none" dirty="0">
                <a:solidFill>
                  <a:srgbClr val="000000"/>
                </a:solidFill>
                <a:latin typeface="Muli Regular"/>
              </a:rPr>
              <a:t>AND HOW MUCH YOUR SCHOOL CAN SAVE FROM LESS WASTE </a:t>
            </a:r>
            <a:r>
              <a:rPr lang="en-US" sz="2000" dirty="0">
                <a:solidFill>
                  <a:srgbClr val="000000"/>
                </a:solidFill>
                <a:latin typeface="Muli Regular"/>
              </a:rPr>
              <a:t>BEING SENT</a:t>
            </a:r>
            <a:r>
              <a:rPr lang="en-US" sz="2000" u="none" dirty="0">
                <a:solidFill>
                  <a:srgbClr val="000000"/>
                </a:solidFill>
                <a:latin typeface="Muli Regular"/>
              </a:rPr>
              <a:t> TO THE LANDFILL</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691</TotalTime>
  <Words>1223</Words>
  <Application>Microsoft Office PowerPoint</Application>
  <PresentationFormat>Custom</PresentationFormat>
  <Paragraphs>93</Paragraphs>
  <Slides>12</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Amatic SC Bold</vt:lpstr>
      <vt:lpstr>Muli Regular</vt:lpstr>
      <vt:lpstr>Arial</vt:lpstr>
      <vt:lpstr>Times New Roman</vt:lpstr>
      <vt:lpstr>Muli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these free, recolourable icons and illustrations in your Canva design.</dc:title>
  <dc:creator>Charlene McKeown</dc:creator>
  <cp:lastModifiedBy>Cathy Gorman</cp:lastModifiedBy>
  <cp:revision>25</cp:revision>
  <dcterms:created xsi:type="dcterms:W3CDTF">2006-08-16T00:00:00Z</dcterms:created>
  <dcterms:modified xsi:type="dcterms:W3CDTF">2021-03-31T11:51:56Z</dcterms:modified>
  <dc:identifier>DAEDc3676mY</dc:identifier>
</cp:coreProperties>
</file>