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 id="2147483984" r:id="rId2"/>
  </p:sldMasterIdLst>
  <p:notesMasterIdLst>
    <p:notesMasterId r:id="rId28"/>
  </p:notesMasterIdLst>
  <p:sldIdLst>
    <p:sldId id="256" r:id="rId3"/>
    <p:sldId id="284" r:id="rId4"/>
    <p:sldId id="257" r:id="rId5"/>
    <p:sldId id="315" r:id="rId6"/>
    <p:sldId id="260" r:id="rId7"/>
    <p:sldId id="279" r:id="rId8"/>
    <p:sldId id="277" r:id="rId9"/>
    <p:sldId id="308" r:id="rId10"/>
    <p:sldId id="272" r:id="rId11"/>
    <p:sldId id="309" r:id="rId12"/>
    <p:sldId id="314" r:id="rId13"/>
    <p:sldId id="261" r:id="rId14"/>
    <p:sldId id="262" r:id="rId15"/>
    <p:sldId id="281" r:id="rId16"/>
    <p:sldId id="302" r:id="rId17"/>
    <p:sldId id="282" r:id="rId18"/>
    <p:sldId id="274" r:id="rId19"/>
    <p:sldId id="303" r:id="rId20"/>
    <p:sldId id="275" r:id="rId21"/>
    <p:sldId id="304" r:id="rId22"/>
    <p:sldId id="286" r:id="rId23"/>
    <p:sldId id="310" r:id="rId24"/>
    <p:sldId id="311" r:id="rId25"/>
    <p:sldId id="312" r:id="rId26"/>
    <p:sldId id="31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56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47" autoAdjust="0"/>
  </p:normalViewPr>
  <p:slideViewPr>
    <p:cSldViewPr>
      <p:cViewPr varScale="1">
        <p:scale>
          <a:sx n="97" d="100"/>
          <a:sy n="97" d="100"/>
        </p:scale>
        <p:origin x="13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88B3DE-4FB2-48D9-B4A7-A5BA8D3A0852}" type="datetimeFigureOut">
              <a:rPr lang="en-GB" smtClean="0"/>
              <a:t>16/01/2019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C3CD8A-0F55-4B20-8713-5FAD93A15AF2}" type="slidenum">
              <a:rPr lang="en-GB" smtClean="0"/>
              <a:t>‹#›</a:t>
            </a:fld>
            <a:endParaRPr lang="en-GB"/>
          </a:p>
        </p:txBody>
      </p:sp>
    </p:spTree>
    <p:extLst>
      <p:ext uri="{BB962C8B-B14F-4D97-AF65-F5344CB8AC3E}">
        <p14:creationId xmlns:p14="http://schemas.microsoft.com/office/powerpoint/2010/main" val="415505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a:t>
            </a:r>
            <a:r>
              <a:rPr lang="en-GB" baseline="0" dirty="0" smtClean="0"/>
              <a:t> to the Wheelie Big Challenge from Eco-Schools supported by Belfast City Council</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a:t>
            </a:fld>
            <a:endParaRPr lang="en-GB" dirty="0"/>
          </a:p>
        </p:txBody>
      </p:sp>
    </p:spTree>
    <p:extLst>
      <p:ext uri="{BB962C8B-B14F-4D97-AF65-F5344CB8AC3E}">
        <p14:creationId xmlns:p14="http://schemas.microsoft.com/office/powerpoint/2010/main" val="1712658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Plastic takes a long time to breakdown and hurts wildlife who eat it or get stuck in it.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10</a:t>
            </a:fld>
            <a:endParaRPr lang="en-GB"/>
          </a:p>
        </p:txBody>
      </p:sp>
    </p:spTree>
    <p:extLst>
      <p:ext uri="{BB962C8B-B14F-4D97-AF65-F5344CB8AC3E}">
        <p14:creationId xmlns:p14="http://schemas.microsoft.com/office/powerpoint/2010/main" val="1961168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Plastic takes a long time to breakdown and hurts wildlife who eat it or get stuck in it.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11</a:t>
            </a:fld>
            <a:endParaRPr lang="en-GB"/>
          </a:p>
        </p:txBody>
      </p:sp>
    </p:spTree>
    <p:extLst>
      <p:ext uri="{BB962C8B-B14F-4D97-AF65-F5344CB8AC3E}">
        <p14:creationId xmlns:p14="http://schemas.microsoft.com/office/powerpoint/2010/main" val="3427399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3 R’s are important if we are to become a sustainable society – but which is best?</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12</a:t>
            </a:fld>
            <a:endParaRPr lang="en-GB"/>
          </a:p>
        </p:txBody>
      </p:sp>
    </p:spTree>
    <p:extLst>
      <p:ext uri="{BB962C8B-B14F-4D97-AF65-F5344CB8AC3E}">
        <p14:creationId xmlns:p14="http://schemas.microsoft.com/office/powerpoint/2010/main" val="4057939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Reduce</a:t>
            </a:r>
            <a:r>
              <a:rPr lang="en-GB" baseline="0" dirty="0" smtClean="0"/>
              <a:t> is always the best option because it will use less natural resources and less energy in the first place. Also there is a limit to recycling. Paper can only be recycled around 7 times before the fibres lose their structure so fresh wood pulp will always be needed in paper production. The world would run out of paper in around 3 months if we did not introduce fresh wood pulp into the process. Plastic bottles are not recycled into more bottles. Plastic loses some structural integrity in the recycling process and is commonly  ‘down-cycled’ into other products like car dashboards, household items, plastic lumber, clothing etc.</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13</a:t>
            </a:fld>
            <a:endParaRPr lang="en-GB"/>
          </a:p>
        </p:txBody>
      </p:sp>
    </p:spTree>
    <p:extLst>
      <p:ext uri="{BB962C8B-B14F-4D97-AF65-F5344CB8AC3E}">
        <p14:creationId xmlns:p14="http://schemas.microsoft.com/office/powerpoint/2010/main" val="2998498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Reusing is important</a:t>
            </a:r>
            <a:r>
              <a:rPr lang="en-GB" baseline="0" dirty="0" smtClean="0"/>
              <a:t> too – can the pupils think of ways they could reuse materials at home and at school. Encourage them to think of materials as a valuable resource and not just to be thrown away.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14</a:t>
            </a:fld>
            <a:endParaRPr lang="en-GB"/>
          </a:p>
        </p:txBody>
      </p:sp>
    </p:spTree>
    <p:extLst>
      <p:ext uri="{BB962C8B-B14F-4D97-AF65-F5344CB8AC3E}">
        <p14:creationId xmlns:p14="http://schemas.microsoft.com/office/powerpoint/2010/main" val="1727733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great project to get the whole</a:t>
            </a:r>
            <a:r>
              <a:rPr lang="en-GB" baseline="0" dirty="0" smtClean="0"/>
              <a:t> school community involved in and really raises awareness of reusing plastic in a practical way which results in a really useful addition to your school grounds and eco-work. Check out http://www.ecofriendlykids.co.uk/build-greenhouse-plastic-bottles.html for more hints and tips.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15</a:t>
            </a:fld>
            <a:endParaRPr lang="en-GB"/>
          </a:p>
        </p:txBody>
      </p:sp>
    </p:spTree>
    <p:extLst>
      <p:ext uri="{BB962C8B-B14F-4D97-AF65-F5344CB8AC3E}">
        <p14:creationId xmlns:p14="http://schemas.microsoft.com/office/powerpoint/2010/main" val="1633565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B2B70877-615F-4805-BFE8-0A493D21EFA5}" type="slidenum">
              <a:rPr lang="en-US" smtClean="0">
                <a:latin typeface="Arial" charset="0"/>
              </a:rPr>
              <a:pPr eaLnBrk="1" hangingPunct="1"/>
              <a:t>16</a:t>
            </a:fld>
            <a:endParaRPr lang="en-US"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a:t>
            </a:r>
            <a:r>
              <a:rPr lang="en-US" baseline="0" dirty="0" smtClean="0"/>
              <a:t> first phase of the bag levy in 2013 was very successful and caused a massive reduction in single use carrier bags being used, as well as raising money for environmental projects through the Challenge Funds. The second phase introduced a small 5p levy on cheap reusable bags (those costing less than 20p) to encourage shoppers to actually reuse their bags and not buy new ones each time they go to the shop. </a:t>
            </a:r>
          </a:p>
          <a:p>
            <a:pPr eaLnBrk="1" hangingPunct="1"/>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Remember to use your bag!!</a:t>
            </a:r>
            <a:endParaRPr lang="en-GB" sz="1200" b="1" dirty="0" smtClean="0"/>
          </a:p>
          <a:p>
            <a:pPr eaLnBrk="1" hangingPunct="1"/>
            <a:endParaRPr lang="en-US" dirty="0" smtClean="0"/>
          </a:p>
        </p:txBody>
      </p:sp>
    </p:spTree>
    <p:extLst>
      <p:ext uri="{BB962C8B-B14F-4D97-AF65-F5344CB8AC3E}">
        <p14:creationId xmlns:p14="http://schemas.microsoft.com/office/powerpoint/2010/main" val="3069665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Can the pupils think of any other products they have commonly seen made from recycled materials.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17</a:t>
            </a:fld>
            <a:endParaRPr lang="en-GB"/>
          </a:p>
        </p:txBody>
      </p:sp>
    </p:spTree>
    <p:extLst>
      <p:ext uri="{BB962C8B-B14F-4D97-AF65-F5344CB8AC3E}">
        <p14:creationId xmlns:p14="http://schemas.microsoft.com/office/powerpoint/2010/main" val="3492469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t>Plastic</a:t>
            </a:r>
            <a:r>
              <a:rPr lang="en-GB" baseline="0" dirty="0" smtClean="0"/>
              <a:t> fibres can be spun into fabric and used to make fleeces and sports wear. Lots of big sports clubs now advertise the fact that their kit is made from recycled materials (for example Manchester United). Puma have launched a recycled and biodegradable range of sports clothing. </a:t>
            </a:r>
            <a:endParaRPr lang="en-GB" dirty="0"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4661BF8D-0DED-4F9A-BA5A-4F8F689DC3AA}" type="slidenum">
              <a:rPr lang="en-US" smtClean="0">
                <a:latin typeface="Arial" charset="0"/>
              </a:rPr>
              <a:pPr eaLnBrk="1" hangingPunct="1"/>
              <a:t>18</a:t>
            </a:fld>
            <a:endParaRPr lang="en-US" smtClean="0">
              <a:latin typeface="Arial" charset="0"/>
            </a:endParaRPr>
          </a:p>
        </p:txBody>
      </p:sp>
    </p:spTree>
    <p:extLst>
      <p:ext uri="{BB962C8B-B14F-4D97-AF65-F5344CB8AC3E}">
        <p14:creationId xmlns:p14="http://schemas.microsoft.com/office/powerpoint/2010/main" val="2307092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the pupils what sort of bins they have at home. It’s possible that there is a selection of different</a:t>
            </a:r>
            <a:r>
              <a:rPr lang="en-GB" baseline="0" dirty="0" smtClean="0"/>
              <a:t> things happening at home depending on location and collection routes. Information can be found on your local council website about collections and what can go into which bin.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19</a:t>
            </a:fld>
            <a:endParaRPr lang="en-GB"/>
          </a:p>
        </p:txBody>
      </p:sp>
    </p:spTree>
    <p:extLst>
      <p:ext uri="{BB962C8B-B14F-4D97-AF65-F5344CB8AC3E}">
        <p14:creationId xmlns:p14="http://schemas.microsoft.com/office/powerpoint/2010/main" val="2119766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Challenge is in 3 parts.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a:t>
            </a:fld>
            <a:endParaRPr lang="en-GB" dirty="0"/>
          </a:p>
        </p:txBody>
      </p:sp>
    </p:spTree>
    <p:extLst>
      <p:ext uri="{BB962C8B-B14F-4D97-AF65-F5344CB8AC3E}">
        <p14:creationId xmlns:p14="http://schemas.microsoft.com/office/powerpoint/2010/main" val="854274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information is from</a:t>
            </a:r>
            <a:r>
              <a:rPr lang="en-GB" baseline="0" dirty="0" smtClean="0"/>
              <a:t> the Antrim and Newtownabbey Borough Council website where there is lots of helpful advice on recycling at home.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20</a:t>
            </a:fld>
            <a:endParaRPr lang="en-GB"/>
          </a:p>
        </p:txBody>
      </p:sp>
    </p:spTree>
    <p:extLst>
      <p:ext uri="{BB962C8B-B14F-4D97-AF65-F5344CB8AC3E}">
        <p14:creationId xmlns:p14="http://schemas.microsoft.com/office/powerpoint/2010/main" val="921203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best to use recycled</a:t>
            </a:r>
            <a:r>
              <a:rPr lang="en-GB" baseline="0" dirty="0" smtClean="0"/>
              <a:t> materials for this task. The important message is that trees are precious and by reducing and recycling our paper usage we are helping to protect trees.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21</a:t>
            </a:fld>
            <a:endParaRPr lang="en-GB"/>
          </a:p>
        </p:txBody>
      </p:sp>
    </p:spTree>
    <p:extLst>
      <p:ext uri="{BB962C8B-B14F-4D97-AF65-F5344CB8AC3E}">
        <p14:creationId xmlns:p14="http://schemas.microsoft.com/office/powerpoint/2010/main" val="500345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It is important that pupils recycle not only in school but at home as well.</a:t>
            </a:r>
            <a:r>
              <a:rPr lang="en-GB" baseline="0" dirty="0" smtClean="0"/>
              <a:t> Here are 4 ideas that you could set as a homework task for pupils and they can follow up and discuss the results in class. Include home actions taken in your reporting for the Wheelie Big Competition – we love to hear your ideas and the results. </a:t>
            </a:r>
            <a:endParaRPr lang="en-GB" dirty="0" smtClean="0"/>
          </a:p>
          <a:p>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22</a:t>
            </a:fld>
            <a:endParaRPr lang="en-GB"/>
          </a:p>
        </p:txBody>
      </p:sp>
    </p:spTree>
    <p:extLst>
      <p:ext uri="{BB962C8B-B14F-4D97-AF65-F5344CB8AC3E}">
        <p14:creationId xmlns:p14="http://schemas.microsoft.com/office/powerpoint/2010/main" val="3081403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the Worksheets</a:t>
            </a:r>
            <a:r>
              <a:rPr lang="en-GB" baseline="0" dirty="0" smtClean="0"/>
              <a:t> Audit 1 and Audit 2 to investigate and report on actions in school.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23</a:t>
            </a:fld>
            <a:endParaRPr lang="en-GB"/>
          </a:p>
        </p:txBody>
      </p:sp>
    </p:spTree>
    <p:extLst>
      <p:ext uri="{BB962C8B-B14F-4D97-AF65-F5344CB8AC3E}">
        <p14:creationId xmlns:p14="http://schemas.microsoft.com/office/powerpoint/2010/main" val="633898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a:t>
            </a:r>
            <a:r>
              <a:rPr lang="en-GB" baseline="0" dirty="0" smtClean="0"/>
              <a:t> the Worksheets Audit 1 and Audit 2 along with a short explanation of actions and results at the school and home as your Wheelie Big Competition Entry. Return them by </a:t>
            </a:r>
            <a:r>
              <a:rPr lang="en-GB" sz="1200" b="1" dirty="0" smtClean="0"/>
              <a:t>Thurs 2</a:t>
            </a:r>
            <a:r>
              <a:rPr lang="en-GB" sz="1200" b="1" baseline="30000" dirty="0" smtClean="0"/>
              <a:t>nd</a:t>
            </a:r>
            <a:r>
              <a:rPr lang="en-GB" sz="1200" b="1" dirty="0" smtClean="0"/>
              <a:t> May </a:t>
            </a:r>
            <a:r>
              <a:rPr lang="en-GB" baseline="0" dirty="0" smtClean="0"/>
              <a:t>to be shortlisted. Shortlisted schools will be invited to </a:t>
            </a:r>
            <a:r>
              <a:rPr lang="en-GB" baseline="0" dirty="0" err="1" smtClean="0"/>
              <a:t>Mossley</a:t>
            </a:r>
            <a:r>
              <a:rPr lang="en-GB" baseline="0" dirty="0" smtClean="0"/>
              <a:t> Mill to present a display on their Wheelie Big Waste actions to judges. This is a great chance to see what other schools are doing and win a prize for your Eco-Schools work!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24</a:t>
            </a:fld>
            <a:endParaRPr lang="en-GB"/>
          </a:p>
        </p:txBody>
      </p:sp>
    </p:spTree>
    <p:extLst>
      <p:ext uri="{BB962C8B-B14F-4D97-AF65-F5344CB8AC3E}">
        <p14:creationId xmlns:p14="http://schemas.microsoft.com/office/powerpoint/2010/main" val="181191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D5BF7AA-3D06-4607-BE53-82F63F987FF4}" type="slidenum">
              <a:rPr lang="en-GB" altLang="en-US" smtClean="0"/>
              <a:pPr eaLnBrk="1" hangingPunct="1">
                <a:spcBef>
                  <a:spcPct val="0"/>
                </a:spcBef>
              </a:pPr>
              <a:t>25</a:t>
            </a:fld>
            <a:endParaRPr lang="en-GB"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27152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a:t>
            </a:r>
            <a:r>
              <a:rPr lang="en-GB" baseline="0" dirty="0" smtClean="0"/>
              <a:t> is waste? – for this challenge we are talking about our rubbish that goes to landfill and is not recycled.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3</a:t>
            </a:fld>
            <a:endParaRPr lang="en-GB" dirty="0"/>
          </a:p>
        </p:txBody>
      </p:sp>
    </p:spTree>
    <p:extLst>
      <p:ext uri="{BB962C8B-B14F-4D97-AF65-F5344CB8AC3E}">
        <p14:creationId xmlns:p14="http://schemas.microsoft.com/office/powerpoint/2010/main" val="3918972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recycle </a:t>
            </a:r>
            <a:r>
              <a:rPr lang="en-GB" smtClean="0"/>
              <a:t>and compost around </a:t>
            </a:r>
            <a:r>
              <a:rPr lang="en-GB" dirty="0" smtClean="0"/>
              <a:t>55% </a:t>
            </a:r>
            <a:r>
              <a:rPr lang="en-GB" dirty="0" smtClean="0"/>
              <a:t>of our</a:t>
            </a:r>
            <a:r>
              <a:rPr lang="en-GB" baseline="0" dirty="0" smtClean="0"/>
              <a:t> waste in Antrim and Newtownabbey – but we could recycle around 70% - so although this is a good improvement it could be better.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4</a:t>
            </a:fld>
            <a:endParaRPr lang="en-GB" dirty="0"/>
          </a:p>
        </p:txBody>
      </p:sp>
    </p:spTree>
    <p:extLst>
      <p:ext uri="{BB962C8B-B14F-4D97-AF65-F5344CB8AC3E}">
        <p14:creationId xmlns:p14="http://schemas.microsoft.com/office/powerpoint/2010/main" val="1462107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Disposing of waste costs the tax payer and your council a lot of money. That money could be spent on better things like parks and leisure</a:t>
            </a:r>
            <a:r>
              <a:rPr lang="en-GB" baseline="0" dirty="0" smtClean="0"/>
              <a:t> facilities. Landfill sites are also very bad for the environment, as well as being unsightly, they cause litter and air pollution, harm wildlife and contribute to global warming.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5</a:t>
            </a:fld>
            <a:endParaRPr lang="en-GB" dirty="0"/>
          </a:p>
        </p:txBody>
      </p:sp>
    </p:spTree>
    <p:extLst>
      <p:ext uri="{BB962C8B-B14F-4D97-AF65-F5344CB8AC3E}">
        <p14:creationId xmlns:p14="http://schemas.microsoft.com/office/powerpoint/2010/main" val="872583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Landfill taxes are increasing all the time which means that disposing of waste this way is expensive. Landfill taxes will cause the cost of a lorry of waste to landfill to increase</a:t>
            </a:r>
            <a:r>
              <a:rPr lang="en-GB" baseline="0" dirty="0" smtClean="0"/>
              <a:t> to £1000 in April 2015. </a:t>
            </a:r>
            <a:r>
              <a:rPr lang="en-GB" dirty="0" smtClean="0"/>
              <a:t>Recycling</a:t>
            </a:r>
            <a:r>
              <a:rPr lang="en-GB" baseline="0" dirty="0" smtClean="0"/>
              <a:t> is a much better option for the environment an our purse strings as it provides a valuable resource for manufacturers and is cheaper than producing new products from raw materials.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6</a:t>
            </a:fld>
            <a:endParaRPr lang="en-GB" dirty="0"/>
          </a:p>
        </p:txBody>
      </p:sp>
    </p:spTree>
    <p:extLst>
      <p:ext uri="{BB962C8B-B14F-4D97-AF65-F5344CB8AC3E}">
        <p14:creationId xmlns:p14="http://schemas.microsoft.com/office/powerpoint/2010/main" val="3203748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t>Paper is made from trees. The UK needs a</a:t>
            </a:r>
            <a:r>
              <a:rPr lang="en-GB" baseline="0" dirty="0" smtClean="0"/>
              <a:t> forest</a:t>
            </a:r>
            <a:r>
              <a:rPr lang="en-GB" dirty="0" smtClean="0"/>
              <a:t> roughly the size of Wales to</a:t>
            </a:r>
            <a:r>
              <a:rPr lang="en-GB" baseline="0" dirty="0" smtClean="0"/>
              <a:t> meet its paper usage each year. </a:t>
            </a:r>
            <a:endParaRPr lang="en-GB" dirty="0"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0283703-E614-42D8-B984-4E352E85B723}" type="slidenum">
              <a:rPr lang="en-US" sz="1200" smtClean="0"/>
              <a:pPr/>
              <a:t>7</a:t>
            </a:fld>
            <a:endParaRPr lang="en-US" sz="1200" dirty="0" smtClean="0"/>
          </a:p>
        </p:txBody>
      </p:sp>
    </p:spTree>
    <p:extLst>
      <p:ext uri="{BB962C8B-B14F-4D97-AF65-F5344CB8AC3E}">
        <p14:creationId xmlns:p14="http://schemas.microsoft.com/office/powerpoint/2010/main" val="3532467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By removing the trees, we take away homes and food for animals such as squirrels, birds. Can you think of any other animals that depend on trees?</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D831053-1EA6-4002-8A3E-117803AE2B62}" type="slidenum">
              <a:rPr lang="en-US" sz="1200" smtClean="0">
                <a:solidFill>
                  <a:prstClr val="black"/>
                </a:solidFill>
              </a:rPr>
              <a:pPr/>
              <a:t>8</a:t>
            </a:fld>
            <a:endParaRPr lang="en-US" sz="1200" smtClean="0">
              <a:solidFill>
                <a:prstClr val="black"/>
              </a:solidFill>
            </a:endParaRPr>
          </a:p>
        </p:txBody>
      </p:sp>
    </p:spTree>
    <p:extLst>
      <p:ext uri="{BB962C8B-B14F-4D97-AF65-F5344CB8AC3E}">
        <p14:creationId xmlns:p14="http://schemas.microsoft.com/office/powerpoint/2010/main" val="3616687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itchFamily="34" charset="0"/>
                <a:cs typeface="Calibri" pitchFamily="34" charset="0"/>
              </a:rPr>
              <a:t>Over </a:t>
            </a:r>
            <a:r>
              <a:rPr lang="en-US" sz="1200" dirty="0" smtClean="0">
                <a:solidFill>
                  <a:srgbClr val="FF0000"/>
                </a:solidFill>
                <a:latin typeface="Calibri" pitchFamily="34" charset="0"/>
                <a:cs typeface="Calibri" pitchFamily="34" charset="0"/>
              </a:rPr>
              <a:t>250 million </a:t>
            </a:r>
            <a:r>
              <a:rPr lang="en-US" sz="1200" dirty="0" smtClean="0">
                <a:latin typeface="Calibri" pitchFamily="34" charset="0"/>
                <a:cs typeface="Calibri" pitchFamily="34" charset="0"/>
              </a:rPr>
              <a:t>plastic bottles are thrown out each year in Northern Ireland. </a:t>
            </a:r>
          </a:p>
          <a:p>
            <a:endParaRPr lang="en-GB" dirty="0" smtClean="0">
              <a:latin typeface="Arial" pitchFamily="34" charset="0"/>
              <a:cs typeface="Arial" pitchFamily="34" charset="0"/>
            </a:endParaRPr>
          </a:p>
          <a:p>
            <a:r>
              <a:rPr lang="en-GB" dirty="0" smtClean="0">
                <a:latin typeface="Arial" pitchFamily="34" charset="0"/>
                <a:cs typeface="Arial" pitchFamily="34" charset="0"/>
              </a:rPr>
              <a:t>We use a huge amount of plastic bottles every year – have the pupils think of everything they buy plastic in – shampoo, drinks, milk, household cleaners, toiletries,</a:t>
            </a:r>
            <a:r>
              <a:rPr lang="en-GB" baseline="0" dirty="0" smtClean="0">
                <a:latin typeface="Arial" pitchFamily="34" charset="0"/>
                <a:cs typeface="Arial" pitchFamily="34" charset="0"/>
              </a:rPr>
              <a:t> medicine etc. Are we too blasé about how many bottles we use? </a:t>
            </a:r>
            <a:endParaRPr lang="en-GB" dirty="0" smtClean="0">
              <a:latin typeface="Arial" pitchFamily="34" charset="0"/>
              <a:cs typeface="Arial" pitchFamily="34"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942513C4-DF32-4209-ADC2-E034C7961B6E}" type="slidenum">
              <a:rPr lang="en-US" smtClean="0">
                <a:latin typeface="Arial" pitchFamily="34" charset="0"/>
              </a:rPr>
              <a:pPr eaLnBrk="1" hangingPunct="1"/>
              <a:t>9</a:t>
            </a:fld>
            <a:endParaRPr lang="en-US" smtClean="0">
              <a:latin typeface="Arial" pitchFamily="34" charset="0"/>
            </a:endParaRPr>
          </a:p>
        </p:txBody>
      </p:sp>
    </p:spTree>
    <p:extLst>
      <p:ext uri="{BB962C8B-B14F-4D97-AF65-F5344CB8AC3E}">
        <p14:creationId xmlns:p14="http://schemas.microsoft.com/office/powerpoint/2010/main" val="1280323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CF40E5E-BBAF-49E2-8D6D-468CFDA5FEF9}" type="datetimeFigureOut">
              <a:rPr lang="en-GB" smtClean="0"/>
              <a:t>16/01/2019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298056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F40E5E-BBAF-49E2-8D6D-468CFDA5FEF9}" type="datetimeFigureOut">
              <a:rPr lang="en-GB" smtClean="0"/>
              <a:t>16/01/2019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4018302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F40E5E-BBAF-49E2-8D6D-468CFDA5FEF9}" type="datetimeFigureOut">
              <a:rPr lang="en-GB" smtClean="0"/>
              <a:t>16/01/2019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2660194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CF40E5E-BBAF-49E2-8D6D-468CFDA5FEF9}" type="datetimeFigureOut">
              <a:rPr lang="en-GB" smtClean="0">
                <a:solidFill>
                  <a:prstClr val="black">
                    <a:tint val="75000"/>
                  </a:prstClr>
                </a:solidFill>
              </a:rPr>
              <a:pPr/>
              <a:t>16/01/2019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2D76F48-9DA7-4829-9095-F053509ECD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27734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F40E5E-BBAF-49E2-8D6D-468CFDA5FEF9}" type="datetimeFigureOut">
              <a:rPr lang="en-GB" smtClean="0">
                <a:solidFill>
                  <a:prstClr val="black">
                    <a:tint val="75000"/>
                  </a:prstClr>
                </a:solidFill>
              </a:rPr>
              <a:pPr/>
              <a:t>16/01/2019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2D76F48-9DA7-4829-9095-F053509ECD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63428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F40E5E-BBAF-49E2-8D6D-468CFDA5FEF9}" type="datetimeFigureOut">
              <a:rPr lang="en-GB" smtClean="0">
                <a:solidFill>
                  <a:prstClr val="black">
                    <a:tint val="75000"/>
                  </a:prstClr>
                </a:solidFill>
              </a:rPr>
              <a:pPr/>
              <a:t>16/01/2019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2D76F48-9DA7-4829-9095-F053509ECD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14709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CF40E5E-BBAF-49E2-8D6D-468CFDA5FEF9}" type="datetimeFigureOut">
              <a:rPr lang="en-GB" smtClean="0">
                <a:solidFill>
                  <a:prstClr val="black">
                    <a:tint val="75000"/>
                  </a:prstClr>
                </a:solidFill>
              </a:rPr>
              <a:pPr/>
              <a:t>16/01/2019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2D76F48-9DA7-4829-9095-F053509ECD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3111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CF40E5E-BBAF-49E2-8D6D-468CFDA5FEF9}" type="datetimeFigureOut">
              <a:rPr lang="en-GB" smtClean="0">
                <a:solidFill>
                  <a:prstClr val="black">
                    <a:tint val="75000"/>
                  </a:prstClr>
                </a:solidFill>
              </a:rPr>
              <a:pPr/>
              <a:t>16/01/2019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2D76F48-9DA7-4829-9095-F053509ECD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32945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CF40E5E-BBAF-49E2-8D6D-468CFDA5FEF9}" type="datetimeFigureOut">
              <a:rPr lang="en-GB" smtClean="0">
                <a:solidFill>
                  <a:prstClr val="black">
                    <a:tint val="75000"/>
                  </a:prstClr>
                </a:solidFill>
              </a:rPr>
              <a:pPr/>
              <a:t>16/01/2019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2D76F48-9DA7-4829-9095-F053509ECD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74252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0E5E-BBAF-49E2-8D6D-468CFDA5FEF9}" type="datetimeFigureOut">
              <a:rPr lang="en-GB" smtClean="0">
                <a:solidFill>
                  <a:prstClr val="black">
                    <a:tint val="75000"/>
                  </a:prstClr>
                </a:solidFill>
              </a:rPr>
              <a:pPr/>
              <a:t>16/01/2019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2D76F48-9DA7-4829-9095-F053509ECD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77786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40E5E-BBAF-49E2-8D6D-468CFDA5FEF9}" type="datetimeFigureOut">
              <a:rPr lang="en-GB" smtClean="0">
                <a:solidFill>
                  <a:prstClr val="black">
                    <a:tint val="75000"/>
                  </a:prstClr>
                </a:solidFill>
              </a:rPr>
              <a:pPr/>
              <a:t>16/01/2019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2D76F48-9DA7-4829-9095-F053509ECD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32903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F40E5E-BBAF-49E2-8D6D-468CFDA5FEF9}" type="datetimeFigureOut">
              <a:rPr lang="en-GB" smtClean="0"/>
              <a:t>16/01/2019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2325183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40E5E-BBAF-49E2-8D6D-468CFDA5FEF9}" type="datetimeFigureOut">
              <a:rPr lang="en-GB" smtClean="0">
                <a:solidFill>
                  <a:prstClr val="black">
                    <a:tint val="75000"/>
                  </a:prstClr>
                </a:solidFill>
              </a:rPr>
              <a:pPr/>
              <a:t>16/01/2019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2D76F48-9DA7-4829-9095-F053509ECD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77498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F40E5E-BBAF-49E2-8D6D-468CFDA5FEF9}" type="datetimeFigureOut">
              <a:rPr lang="en-GB" smtClean="0">
                <a:solidFill>
                  <a:prstClr val="black">
                    <a:tint val="75000"/>
                  </a:prstClr>
                </a:solidFill>
              </a:rPr>
              <a:pPr/>
              <a:t>16/01/2019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2D76F48-9DA7-4829-9095-F053509ECD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27597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F40E5E-BBAF-49E2-8D6D-468CFDA5FEF9}" type="datetimeFigureOut">
              <a:rPr lang="en-GB" smtClean="0">
                <a:solidFill>
                  <a:prstClr val="black">
                    <a:tint val="75000"/>
                  </a:prstClr>
                </a:solidFill>
              </a:rPr>
              <a:pPr/>
              <a:t>16/01/2019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2D76F48-9DA7-4829-9095-F053509ECD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57222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F40E5E-BBAF-49E2-8D6D-468CFDA5FEF9}" type="datetimeFigureOut">
              <a:rPr lang="en-GB" smtClean="0"/>
              <a:t>16/01/2019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3388342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CF40E5E-BBAF-49E2-8D6D-468CFDA5FEF9}" type="datetimeFigureOut">
              <a:rPr lang="en-GB" smtClean="0"/>
              <a:t>16/01/2019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376694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CF40E5E-BBAF-49E2-8D6D-468CFDA5FEF9}" type="datetimeFigureOut">
              <a:rPr lang="en-GB" smtClean="0"/>
              <a:t>16/01/2019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3341340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CF40E5E-BBAF-49E2-8D6D-468CFDA5FEF9}" type="datetimeFigureOut">
              <a:rPr lang="en-GB" smtClean="0"/>
              <a:t>16/01/2019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645612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0E5E-BBAF-49E2-8D6D-468CFDA5FEF9}" type="datetimeFigureOut">
              <a:rPr lang="en-GB" smtClean="0"/>
              <a:t>16/01/2019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150103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40E5E-BBAF-49E2-8D6D-468CFDA5FEF9}" type="datetimeFigureOut">
              <a:rPr lang="en-GB" smtClean="0"/>
              <a:t>16/01/2019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1804244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40E5E-BBAF-49E2-8D6D-468CFDA5FEF9}" type="datetimeFigureOut">
              <a:rPr lang="en-GB" smtClean="0"/>
              <a:t>16/01/2019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79864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28000">
              <a:schemeClr val="accent1">
                <a:lumMod val="20000"/>
                <a:lumOff val="8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0E5E-BBAF-49E2-8D6D-468CFDA5FEF9}" type="datetimeFigureOut">
              <a:rPr lang="en-GB" smtClean="0"/>
              <a:t>16/01/2019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76F48-9DA7-4829-9095-F053509ECD4C}" type="slidenum">
              <a:rPr lang="en-GB" smtClean="0"/>
              <a:t>‹#›</a:t>
            </a:fld>
            <a:endParaRPr lang="en-GB"/>
          </a:p>
        </p:txBody>
      </p:sp>
    </p:spTree>
    <p:extLst>
      <p:ext uri="{BB962C8B-B14F-4D97-AF65-F5344CB8AC3E}">
        <p14:creationId xmlns:p14="http://schemas.microsoft.com/office/powerpoint/2010/main" val="80283200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0E5E-BBAF-49E2-8D6D-468CFDA5FEF9}" type="datetimeFigureOut">
              <a:rPr lang="en-GB" smtClean="0">
                <a:solidFill>
                  <a:prstClr val="black">
                    <a:tint val="75000"/>
                  </a:prstClr>
                </a:solidFill>
              </a:rPr>
              <a:pPr/>
              <a:t>16/01/2019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76F48-9DA7-4829-9095-F053509ECD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36710091"/>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xml"/><Relationship Id="rId5" Type="http://schemas.microsoft.com/office/2007/relationships/hdphoto" Target="../media/hdphoto3.wdp"/><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hyperlink" Target="http://www.antrimandnewtownabbey.gov.uk/Residents/Waste-Recycling/Blue-Bins" TargetMode="Externa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mailto:eco-schools@keepnorthernirelandbeautiful.org" TargetMode="External"/><Relationship Id="rId5" Type="http://schemas.openxmlformats.org/officeDocument/2006/relationships/hyperlink" Target="mailto:Joanne.Templeton@antrimandnewtownabbey.gov.uk"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9.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Eco-Schools\ES 2014-2015\Councils\BCC\Wheelie Big Challenge\Design work\wheelie excited big challenge.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71800" y="116632"/>
            <a:ext cx="3816424" cy="505587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7240" y="5293669"/>
            <a:ext cx="9361040" cy="15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88023" y="5527657"/>
            <a:ext cx="3988295" cy="1063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5454776"/>
            <a:ext cx="3261954" cy="965918"/>
          </a:xfrm>
          <a:prstGeom prst="rect">
            <a:avLst/>
          </a:prstGeom>
        </p:spPr>
      </p:pic>
    </p:spTree>
    <p:extLst>
      <p:ext uri="{BB962C8B-B14F-4D97-AF65-F5344CB8AC3E}">
        <p14:creationId xmlns:p14="http://schemas.microsoft.com/office/powerpoint/2010/main" val="4026189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215008"/>
          </a:xfrm>
        </p:spPr>
        <p:txBody>
          <a:bodyPr>
            <a:normAutofit fontScale="90000"/>
          </a:bodyPr>
          <a:lstStyle/>
          <a:p>
            <a:r>
              <a:rPr lang="en-GB" dirty="0" smtClean="0"/>
              <a:t>Animals eat plastic or get stuck in it.  </a:t>
            </a:r>
            <a:endParaRPr lang="en-GB" dirty="0"/>
          </a:p>
        </p:txBody>
      </p:sp>
      <p:pic>
        <p:nvPicPr>
          <p:cNvPr id="4" name="Picture 4" descr="http://isandwich.files.wordpress.com/2010/03/001plasticbag1dm_800x51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47663" y="2326641"/>
            <a:ext cx="6242537"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58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215008"/>
          </a:xfrm>
        </p:spPr>
        <p:txBody>
          <a:bodyPr>
            <a:normAutofit fontScale="90000"/>
          </a:bodyPr>
          <a:lstStyle/>
          <a:p>
            <a:r>
              <a:rPr lang="en-GB" dirty="0" smtClean="0"/>
              <a:t>Plastics breaks down into tiny pieces that fish and other creatures eat.</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74425"/>
            <a:ext cx="9144000" cy="2309149"/>
          </a:xfrm>
          <a:prstGeom prst="rect">
            <a:avLst/>
          </a:prstGeom>
        </p:spPr>
      </p:pic>
    </p:spTree>
    <p:extLst>
      <p:ext uri="{BB962C8B-B14F-4D97-AF65-F5344CB8AC3E}">
        <p14:creationId xmlns:p14="http://schemas.microsoft.com/office/powerpoint/2010/main" val="3523741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3.bp.blogspot.com/-HPIl10S1iko/Toy4Jqvic6I/AAAAAAAABHo/s5lgWQ6hq5g/s1600/reduce-reuse-recycle-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30688" y="1628800"/>
            <a:ext cx="4882623" cy="460851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GB" dirty="0" smtClean="0"/>
              <a:t>What can we do?</a:t>
            </a:r>
            <a:endParaRPr lang="en-GB" dirty="0"/>
          </a:p>
        </p:txBody>
      </p:sp>
    </p:spTree>
    <p:extLst>
      <p:ext uri="{BB962C8B-B14F-4D97-AF65-F5344CB8AC3E}">
        <p14:creationId xmlns:p14="http://schemas.microsoft.com/office/powerpoint/2010/main" val="3648799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404664"/>
            <a:ext cx="6984776" cy="1143000"/>
          </a:xfrm>
        </p:spPr>
        <p:txBody>
          <a:bodyPr>
            <a:normAutofit/>
          </a:bodyPr>
          <a:lstStyle/>
          <a:p>
            <a:r>
              <a:rPr lang="en-GB" sz="4800" dirty="0" smtClean="0"/>
              <a:t>is the best option</a:t>
            </a:r>
            <a:endParaRPr lang="en-GB" sz="4800" dirty="0">
              <a:solidFill>
                <a:srgbClr val="92D050"/>
              </a:solidFill>
            </a:endParaRPr>
          </a:p>
        </p:txBody>
      </p:sp>
      <p:sp>
        <p:nvSpPr>
          <p:cNvPr id="3" name="Content Placeholder 2"/>
          <p:cNvSpPr>
            <a:spLocks noGrp="1"/>
          </p:cNvSpPr>
          <p:nvPr>
            <p:ph idx="1"/>
          </p:nvPr>
        </p:nvSpPr>
        <p:spPr>
          <a:xfrm>
            <a:off x="323528" y="1916832"/>
            <a:ext cx="4968552" cy="3866047"/>
          </a:xfrm>
        </p:spPr>
        <p:txBody>
          <a:bodyPr>
            <a:normAutofit fontScale="85000" lnSpcReduction="20000"/>
          </a:bodyPr>
          <a:lstStyle/>
          <a:p>
            <a:r>
              <a:rPr lang="en-GB" sz="4400" dirty="0"/>
              <a:t>Use less paper</a:t>
            </a:r>
          </a:p>
          <a:p>
            <a:pPr lvl="1"/>
            <a:r>
              <a:rPr lang="en-GB" sz="3600" dirty="0"/>
              <a:t>write/print on both sides</a:t>
            </a:r>
          </a:p>
          <a:p>
            <a:r>
              <a:rPr lang="en-GB" sz="4400" dirty="0"/>
              <a:t>Use less plastic</a:t>
            </a:r>
          </a:p>
          <a:p>
            <a:pPr lvl="1"/>
            <a:r>
              <a:rPr lang="en-GB" sz="3600" dirty="0"/>
              <a:t>less packaging</a:t>
            </a:r>
          </a:p>
          <a:p>
            <a:pPr lvl="1"/>
            <a:r>
              <a:rPr lang="en-GB" sz="3600" dirty="0"/>
              <a:t>reuse bottles</a:t>
            </a:r>
          </a:p>
          <a:p>
            <a:r>
              <a:rPr lang="en-GB" sz="4400" dirty="0" smtClean="0"/>
              <a:t>Save the environment</a:t>
            </a:r>
          </a:p>
          <a:p>
            <a:r>
              <a:rPr lang="en-GB" sz="4400" dirty="0" smtClean="0"/>
              <a:t>Save money</a:t>
            </a:r>
            <a:endParaRPr lang="en-GB" sz="4400" dirty="0"/>
          </a:p>
        </p:txBody>
      </p:sp>
      <p:pic>
        <p:nvPicPr>
          <p:cNvPr id="4098" name="Picture 2" descr="H:\Eco-Schools\ES 2014-2015\Councils\BCC\Wheelie Big Challenge\Design work\wheelie tape measure.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88024" y="1700808"/>
            <a:ext cx="3645848" cy="42976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rbwm.gov.uk/graphics/Reduce(5).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3568" y="404664"/>
            <a:ext cx="2893734" cy="1106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880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2.bp.blogspot.com/-Bi7NOJlYGN0/Th9kBdPQxYI/AAAAAAAAACQ/mgdFEULaNeQ/s1600/reuse_tcm15-35290.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71553" y="332657"/>
            <a:ext cx="3111227" cy="1296144"/>
          </a:xfrm>
          <a:prstGeom prst="rect">
            <a:avLst/>
          </a:prstGeom>
          <a:noFill/>
          <a:ln>
            <a:noFill/>
          </a:ln>
        </p:spPr>
      </p:pic>
      <p:pic>
        <p:nvPicPr>
          <p:cNvPr id="4098" name="Picture 2" descr="H:\Eco-Schools\2012-2013\WRAP Rethink Waste\2012-2013\Resources for workshops\recycled-pencil-containers.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43608" y="3373710"/>
            <a:ext cx="2356384" cy="31485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86157" y="4869160"/>
            <a:ext cx="4405388" cy="954107"/>
          </a:xfrm>
          <a:prstGeom prst="rect">
            <a:avLst/>
          </a:prstGeom>
          <a:noFill/>
        </p:spPr>
        <p:txBody>
          <a:bodyPr wrap="square" rtlCol="0">
            <a:spAutoFit/>
          </a:bodyPr>
          <a:lstStyle/>
          <a:p>
            <a:r>
              <a:rPr lang="en-GB" sz="2800" dirty="0" smtClean="0">
                <a:solidFill>
                  <a:srgbClr val="00B050"/>
                </a:solidFill>
              </a:rPr>
              <a:t>Refill a drinks bottle to help the environment! </a:t>
            </a:r>
            <a:endParaRPr lang="en-GB" sz="2800" dirty="0">
              <a:solidFill>
                <a:srgbClr val="00B050"/>
              </a:solidFill>
            </a:endParaRPr>
          </a:p>
        </p:txBody>
      </p:sp>
      <p:sp>
        <p:nvSpPr>
          <p:cNvPr id="3" name="TextBox 2"/>
          <p:cNvSpPr txBox="1"/>
          <p:nvPr/>
        </p:nvSpPr>
        <p:spPr>
          <a:xfrm>
            <a:off x="539552" y="1988840"/>
            <a:ext cx="3812971" cy="954107"/>
          </a:xfrm>
          <a:prstGeom prst="rect">
            <a:avLst/>
          </a:prstGeom>
          <a:noFill/>
        </p:spPr>
        <p:txBody>
          <a:bodyPr wrap="square" rtlCol="0">
            <a:spAutoFit/>
          </a:bodyPr>
          <a:lstStyle/>
          <a:p>
            <a:r>
              <a:rPr lang="en-GB" sz="2800" dirty="0" smtClean="0">
                <a:solidFill>
                  <a:srgbClr val="00B050"/>
                </a:solidFill>
              </a:rPr>
              <a:t>Put scrap paper trays in classrooms </a:t>
            </a:r>
            <a:endParaRPr lang="en-GB" sz="2800" dirty="0">
              <a:solidFill>
                <a:srgbClr val="00B050"/>
              </a:solidFill>
            </a:endParaRPr>
          </a:p>
        </p:txBody>
      </p:sp>
      <p:pic>
        <p:nvPicPr>
          <p:cNvPr id="16386" name="Picture 2" descr="http://earth911.com/content/uploads/2012/05/Seedlings-in-a-Toilet-Paper-Tube-478x308.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364667" y="1995696"/>
            <a:ext cx="3904878" cy="2516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878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9180" y="4117705"/>
            <a:ext cx="4536504" cy="2308324"/>
          </a:xfrm>
          <a:prstGeom prst="rect">
            <a:avLst/>
          </a:prstGeom>
          <a:noFill/>
        </p:spPr>
        <p:txBody>
          <a:bodyPr wrap="square" rtlCol="0">
            <a:spAutoFit/>
          </a:bodyPr>
          <a:lstStyle/>
          <a:p>
            <a:endParaRPr lang="en-GB" sz="2400" dirty="0" smtClean="0">
              <a:solidFill>
                <a:schemeClr val="accent3">
                  <a:lumMod val="50000"/>
                </a:schemeClr>
              </a:solidFill>
            </a:endParaRPr>
          </a:p>
          <a:p>
            <a:r>
              <a:rPr lang="en-GB" sz="2400" dirty="0" smtClean="0">
                <a:solidFill>
                  <a:schemeClr val="accent3">
                    <a:lumMod val="50000"/>
                  </a:schemeClr>
                </a:solidFill>
              </a:rPr>
              <a:t>You would need around 200 2 litre bottles and a wooden frame to attach them to.</a:t>
            </a:r>
          </a:p>
          <a:p>
            <a:endParaRPr lang="en-GB" sz="2400" dirty="0">
              <a:solidFill>
                <a:schemeClr val="accent3">
                  <a:lumMod val="50000"/>
                </a:schemeClr>
              </a:solidFill>
            </a:endParaRPr>
          </a:p>
          <a:p>
            <a:endParaRPr lang="en-GB" sz="2400" dirty="0" smtClean="0">
              <a:solidFill>
                <a:schemeClr val="accent3">
                  <a:lumMod val="50000"/>
                </a:schemeClr>
              </a:solidFill>
            </a:endParaRPr>
          </a:p>
        </p:txBody>
      </p:sp>
      <p:sp>
        <p:nvSpPr>
          <p:cNvPr id="2" name="TextBox 1"/>
          <p:cNvSpPr txBox="1"/>
          <p:nvPr/>
        </p:nvSpPr>
        <p:spPr>
          <a:xfrm>
            <a:off x="4039827" y="332656"/>
            <a:ext cx="4803631" cy="1938992"/>
          </a:xfrm>
          <a:prstGeom prst="rect">
            <a:avLst/>
          </a:prstGeom>
          <a:noFill/>
        </p:spPr>
        <p:txBody>
          <a:bodyPr wrap="square" rtlCol="0">
            <a:spAutoFit/>
          </a:bodyPr>
          <a:lstStyle/>
          <a:p>
            <a:r>
              <a:rPr lang="en-GB" sz="2400" dirty="0" smtClean="0"/>
              <a:t>Lots of schools are making their own greenhouses from plastic bottles. </a:t>
            </a:r>
          </a:p>
          <a:p>
            <a:endParaRPr lang="en-GB" sz="2400" dirty="0"/>
          </a:p>
          <a:p>
            <a:r>
              <a:rPr lang="en-GB" sz="2400" dirty="0" smtClean="0"/>
              <a:t>This one is at </a:t>
            </a:r>
            <a:r>
              <a:rPr lang="en-GB" sz="2400" dirty="0" err="1" smtClean="0"/>
              <a:t>Limavady</a:t>
            </a:r>
            <a:r>
              <a:rPr lang="en-GB" sz="2400" dirty="0" smtClean="0"/>
              <a:t> Primary School.  </a:t>
            </a:r>
            <a:endParaRPr lang="en-GB" sz="2400" dirty="0"/>
          </a:p>
        </p:txBody>
      </p:sp>
      <p:pic>
        <p:nvPicPr>
          <p:cNvPr id="3074" name="Picture 2" descr="https://scontent-b-lhr.xx.fbcdn.net/hphotos-xfa1/v/t1.0-9/10390312_906537019372166_7011323961015668279_n.jpg?oh=4fba73f5afbfcba1302beb7ef3858be7&amp;oe=54F6DBF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1560" y="300755"/>
            <a:ext cx="3024336" cy="40324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content-a-lhr.xx.fbcdn.net/hphotos-xpa1/v/t1.0-9/10271465_906537056038829_4268312794896600345_n.jpg?oh=a527dc15dfda02438f7ba60d10ca5fed&amp;oe=54BA71DB"/>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82584" y="2812414"/>
            <a:ext cx="4055435" cy="30415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72035" y="6426029"/>
            <a:ext cx="6471965" cy="400110"/>
          </a:xfrm>
          <a:prstGeom prst="rect">
            <a:avLst/>
          </a:prstGeom>
          <a:noFill/>
        </p:spPr>
        <p:txBody>
          <a:bodyPr wrap="none" rtlCol="0">
            <a:spAutoFit/>
          </a:bodyPr>
          <a:lstStyle/>
          <a:p>
            <a:r>
              <a:rPr lang="en-GB" sz="2000" dirty="0" smtClean="0"/>
              <a:t>www.ecofriendlykids.co.uk/build-greenhouse-plastic-bottles</a:t>
            </a:r>
            <a:endParaRPr lang="en-GB" sz="20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378" y="5733262"/>
            <a:ext cx="1829445" cy="8919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66433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rtlCol="0">
            <a:normAutofit/>
          </a:bodyPr>
          <a:lstStyle/>
          <a:p>
            <a:pPr eaLnBrk="1" fontAlgn="auto" hangingPunct="1">
              <a:spcAft>
                <a:spcPts val="0"/>
              </a:spcAft>
              <a:defRPr/>
            </a:pPr>
            <a:r>
              <a:rPr lang="en-GB" dirty="0" smtClean="0">
                <a:solidFill>
                  <a:schemeClr val="accent4">
                    <a:lumMod val="75000"/>
                  </a:schemeClr>
                </a:solidFill>
                <a:latin typeface="+mn-lt"/>
              </a:rPr>
              <a:t>Use a </a:t>
            </a:r>
            <a:r>
              <a:rPr lang="en-GB" dirty="0" smtClean="0">
                <a:solidFill>
                  <a:srgbClr val="00B050"/>
                </a:solidFill>
                <a:latin typeface="+mn-lt"/>
              </a:rPr>
              <a:t>reusable</a:t>
            </a:r>
            <a:r>
              <a:rPr lang="en-GB" dirty="0" smtClean="0">
                <a:solidFill>
                  <a:schemeClr val="accent4">
                    <a:lumMod val="75000"/>
                  </a:schemeClr>
                </a:solidFill>
                <a:latin typeface="+mn-lt"/>
              </a:rPr>
              <a:t> shopping bag</a:t>
            </a:r>
            <a:endParaRPr lang="en-US" dirty="0" smtClean="0">
              <a:solidFill>
                <a:schemeClr val="accent4">
                  <a:lumMod val="75000"/>
                </a:schemeClr>
              </a:solidFill>
              <a:latin typeface="+mn-lt"/>
            </a:endParaRPr>
          </a:p>
        </p:txBody>
      </p:sp>
      <p:pic>
        <p:nvPicPr>
          <p:cNvPr id="3076" name="Picture 4" descr="http://storage.canoe.ca/v1/blogs-prod-photos/d/a/9/3/d/da93dc9b445defa7a9d9240ec30d37fd.jpg?stmp=133225175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1099" r="100000"/>
                    </a14:imgEffect>
                  </a14:imgLayer>
                </a14:imgProps>
              </a:ext>
              <a:ext uri="{28A0092B-C50C-407E-A947-70E740481C1C}">
                <a14:useLocalDpi xmlns:a14="http://schemas.microsoft.com/office/drawing/2010/main"/>
              </a:ext>
            </a:extLst>
          </a:blip>
          <a:srcRect/>
          <a:stretch>
            <a:fillRect/>
          </a:stretch>
        </p:blipFill>
        <p:spPr bwMode="auto">
          <a:xfrm>
            <a:off x="1907704" y="1754832"/>
            <a:ext cx="34671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28184" y="1763132"/>
            <a:ext cx="2302753" cy="1569660"/>
          </a:xfrm>
          <a:prstGeom prst="rect">
            <a:avLst/>
          </a:prstGeom>
          <a:noFill/>
        </p:spPr>
        <p:txBody>
          <a:bodyPr wrap="square" rtlCol="0">
            <a:spAutoFit/>
          </a:bodyPr>
          <a:lstStyle/>
          <a:p>
            <a:r>
              <a:rPr lang="en-GB" sz="3200" dirty="0" smtClean="0"/>
              <a:t>Remember to use your bag!!</a:t>
            </a:r>
            <a:endParaRPr lang="en-GB" sz="3200" b="1" dirty="0"/>
          </a:p>
        </p:txBody>
      </p:sp>
    </p:spTree>
    <p:custDataLst>
      <p:tags r:id="rId1"/>
    </p:custDataLst>
    <p:extLst>
      <p:ext uri="{BB962C8B-B14F-4D97-AF65-F5344CB8AC3E}">
        <p14:creationId xmlns:p14="http://schemas.microsoft.com/office/powerpoint/2010/main" val="420772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hinkgreenliveclean.com/wp-content/uploads/2010/03/Recycled-Pens-and-Pencil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4308701">
            <a:off x="6652230" y="4041096"/>
            <a:ext cx="1669514" cy="2666046"/>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http://savingslifestyle.com/wp-content/uploads/2011/06/Bounty-Paper-Towels-6-pk.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6866" y="4000311"/>
            <a:ext cx="2573554" cy="25423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40419" y="1738551"/>
            <a:ext cx="2729273" cy="2554545"/>
          </a:xfrm>
          <a:prstGeom prst="rect">
            <a:avLst/>
          </a:prstGeom>
          <a:noFill/>
        </p:spPr>
        <p:txBody>
          <a:bodyPr wrap="none" rtlCol="0">
            <a:spAutoFit/>
          </a:bodyPr>
          <a:lstStyle/>
          <a:p>
            <a:pPr algn="ctr"/>
            <a:r>
              <a:rPr lang="en-GB" sz="3200" dirty="0" smtClean="0">
                <a:latin typeface="+mj-lt"/>
              </a:rPr>
              <a:t>New products </a:t>
            </a:r>
          </a:p>
          <a:p>
            <a:pPr algn="ctr"/>
            <a:r>
              <a:rPr lang="en-GB" sz="3200" dirty="0" smtClean="0">
                <a:latin typeface="+mj-lt"/>
              </a:rPr>
              <a:t>can be </a:t>
            </a:r>
          </a:p>
          <a:p>
            <a:pPr algn="ctr"/>
            <a:r>
              <a:rPr lang="en-GB" sz="3200" dirty="0" smtClean="0">
                <a:latin typeface="+mj-lt"/>
              </a:rPr>
              <a:t>made from</a:t>
            </a:r>
          </a:p>
          <a:p>
            <a:pPr algn="ctr"/>
            <a:r>
              <a:rPr lang="en-GB" sz="3200" dirty="0">
                <a:latin typeface="+mj-lt"/>
              </a:rPr>
              <a:t>r</a:t>
            </a:r>
            <a:r>
              <a:rPr lang="en-GB" sz="3200" dirty="0" smtClean="0">
                <a:latin typeface="+mj-lt"/>
              </a:rPr>
              <a:t>ecycled paper </a:t>
            </a:r>
          </a:p>
          <a:p>
            <a:pPr algn="ctr"/>
            <a:r>
              <a:rPr lang="en-GB" sz="3200" dirty="0" smtClean="0">
                <a:latin typeface="+mj-lt"/>
              </a:rPr>
              <a:t>and plastic </a:t>
            </a:r>
            <a:endParaRPr lang="en-GB" sz="3200" dirty="0">
              <a:latin typeface="+mj-lt"/>
            </a:endParaRPr>
          </a:p>
        </p:txBody>
      </p:sp>
      <p:pic>
        <p:nvPicPr>
          <p:cNvPr id="8" name="Picture 2" descr="http://kitchen.apartmenttherapy.com/images/uploads/11_16%20recycline%20giveaway.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6865" y="1941467"/>
            <a:ext cx="2573554" cy="20588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http://www.solwayrecycling.co.uk/media/uploads/cat-236/recycled-plastic-bench-detail.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016312" y="1849000"/>
            <a:ext cx="2942711" cy="2662040"/>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http://www.officeshopping.co.uk/images/product_images/377678.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6200" b="85200" l="1200" r="99200"/>
                    </a14:imgEffect>
                  </a14:imgLayer>
                </a14:imgProps>
              </a:ext>
              <a:ext uri="{28A0092B-C50C-407E-A947-70E740481C1C}">
                <a14:useLocalDpi xmlns:a14="http://schemas.microsoft.com/office/drawing/2010/main"/>
              </a:ext>
            </a:extLst>
          </a:blip>
          <a:srcRect/>
          <a:stretch>
            <a:fillRect/>
          </a:stretch>
        </p:blipFill>
        <p:spPr bwMode="auto">
          <a:xfrm>
            <a:off x="2434539" y="3398814"/>
            <a:ext cx="3931345" cy="38913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harrogate.gov.uk/PublishingImages/Recycle%20logo.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693341" y="251613"/>
            <a:ext cx="3795267" cy="1415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459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rtlCol="0">
            <a:normAutofit/>
          </a:bodyPr>
          <a:lstStyle/>
          <a:p>
            <a:pPr eaLnBrk="1" fontAlgn="auto" hangingPunct="1">
              <a:spcAft>
                <a:spcPts val="0"/>
              </a:spcAft>
              <a:defRPr/>
            </a:pPr>
            <a:r>
              <a:rPr lang="en-US" dirty="0" smtClean="0">
                <a:solidFill>
                  <a:schemeClr val="accent4">
                    <a:lumMod val="75000"/>
                  </a:schemeClr>
                </a:solidFill>
                <a:latin typeface="+mn-lt"/>
              </a:rPr>
              <a:t>Did you know?</a:t>
            </a:r>
          </a:p>
        </p:txBody>
      </p:sp>
      <p:sp>
        <p:nvSpPr>
          <p:cNvPr id="11267" name="Rectangle 3"/>
          <p:cNvSpPr>
            <a:spLocks noGrp="1" noChangeArrowheads="1"/>
          </p:cNvSpPr>
          <p:nvPr>
            <p:ph idx="1"/>
          </p:nvPr>
        </p:nvSpPr>
        <p:spPr/>
        <p:txBody>
          <a:bodyPr rtlCol="0">
            <a:normAutofit/>
          </a:bodyPr>
          <a:lstStyle/>
          <a:p>
            <a:pPr eaLnBrk="1" fontAlgn="auto" hangingPunct="1">
              <a:spcAft>
                <a:spcPts val="0"/>
              </a:spcAft>
              <a:buFont typeface="Arial" pitchFamily="34" charset="0"/>
              <a:buNone/>
              <a:defRPr/>
            </a:pPr>
            <a:r>
              <a:rPr lang="en-US" dirty="0" smtClean="0">
                <a:solidFill>
                  <a:schemeClr val="accent4">
                    <a:lumMod val="75000"/>
                  </a:schemeClr>
                </a:solidFill>
                <a:latin typeface="Comic Sans MS" pitchFamily="66" charset="0"/>
              </a:rPr>
              <a:t>	</a:t>
            </a:r>
            <a:r>
              <a:rPr lang="en-US" dirty="0" smtClean="0">
                <a:solidFill>
                  <a:schemeClr val="accent4">
                    <a:lumMod val="75000"/>
                  </a:schemeClr>
                </a:solidFill>
              </a:rPr>
              <a:t>25 </a:t>
            </a:r>
            <a:r>
              <a:rPr lang="en-US" dirty="0" smtClean="0">
                <a:solidFill>
                  <a:srgbClr val="92D050"/>
                </a:solidFill>
              </a:rPr>
              <a:t>recycled</a:t>
            </a:r>
            <a:r>
              <a:rPr lang="en-US" dirty="0" smtClean="0">
                <a:solidFill>
                  <a:schemeClr val="accent4">
                    <a:lumMod val="75000"/>
                  </a:schemeClr>
                </a:solidFill>
              </a:rPr>
              <a:t> plastic bottles can make one fleece jacket. </a:t>
            </a:r>
          </a:p>
        </p:txBody>
      </p:sp>
      <p:pic>
        <p:nvPicPr>
          <p:cNvPr id="24580" name="Picture 5" descr="plastic_water_bottl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43608" y="2780928"/>
            <a:ext cx="2619924" cy="309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700-full-zip-fleec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04995" y="2852936"/>
            <a:ext cx="2801906" cy="3090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p:cNvSpPr/>
          <p:nvPr/>
        </p:nvSpPr>
        <p:spPr>
          <a:xfrm>
            <a:off x="3995936" y="408680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3415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fontScale="90000"/>
          </a:bodyPr>
          <a:lstStyle/>
          <a:p>
            <a:r>
              <a:rPr lang="en-GB" dirty="0" smtClean="0">
                <a:solidFill>
                  <a:srgbClr val="00B050"/>
                </a:solidFill>
              </a:rPr>
              <a:t>Do you know where your recycling bin is at school? </a:t>
            </a:r>
            <a:endParaRPr lang="en-GB" dirty="0">
              <a:solidFill>
                <a:srgbClr val="00B050"/>
              </a:solidFill>
            </a:endParaRPr>
          </a:p>
        </p:txBody>
      </p:sp>
      <p:sp>
        <p:nvSpPr>
          <p:cNvPr id="3" name="Content Placeholder 2"/>
          <p:cNvSpPr>
            <a:spLocks noGrp="1"/>
          </p:cNvSpPr>
          <p:nvPr>
            <p:ph idx="1"/>
          </p:nvPr>
        </p:nvSpPr>
        <p:spPr>
          <a:xfrm>
            <a:off x="899592" y="3976464"/>
            <a:ext cx="5554960" cy="1684784"/>
          </a:xfrm>
        </p:spPr>
        <p:txBody>
          <a:bodyPr>
            <a:normAutofit/>
          </a:bodyPr>
          <a:lstStyle/>
          <a:p>
            <a:pPr marL="0" indent="0">
              <a:buNone/>
            </a:pPr>
            <a:r>
              <a:rPr lang="en-GB" sz="4000" dirty="0" smtClean="0">
                <a:solidFill>
                  <a:srgbClr val="00B050"/>
                </a:solidFill>
              </a:rPr>
              <a:t>What colour is your </a:t>
            </a:r>
          </a:p>
          <a:p>
            <a:pPr marL="0" indent="0">
              <a:buNone/>
            </a:pPr>
            <a:r>
              <a:rPr lang="en-GB" sz="4000" dirty="0" smtClean="0">
                <a:solidFill>
                  <a:srgbClr val="00B050"/>
                </a:solidFill>
              </a:rPr>
              <a:t>recycling bin at home? </a:t>
            </a:r>
            <a:endParaRPr lang="en-GB" sz="4000" dirty="0">
              <a:solidFill>
                <a:srgbClr val="00B050"/>
              </a:solidFill>
            </a:endParaRPr>
          </a:p>
        </p:txBody>
      </p:sp>
      <p:sp>
        <p:nvSpPr>
          <p:cNvPr id="2" name="TextBox 1"/>
          <p:cNvSpPr txBox="1"/>
          <p:nvPr/>
        </p:nvSpPr>
        <p:spPr>
          <a:xfrm>
            <a:off x="179512" y="5953792"/>
            <a:ext cx="8784976" cy="400110"/>
          </a:xfrm>
          <a:prstGeom prst="rect">
            <a:avLst/>
          </a:prstGeom>
          <a:noFill/>
        </p:spPr>
        <p:txBody>
          <a:bodyPr wrap="square" rtlCol="0">
            <a:spAutoFit/>
          </a:bodyPr>
          <a:lstStyle/>
          <a:p>
            <a:pPr algn="ctr"/>
            <a:r>
              <a:rPr lang="en-GB" sz="2000" dirty="0" smtClean="0"/>
              <a:t>www.antrimandnewtownabbey.gov.uk/Residents/Waste-Recycling/Blue-Bins</a:t>
            </a:r>
            <a:endParaRPr lang="en-GB" sz="2000" dirty="0"/>
          </a:p>
        </p:txBody>
      </p:sp>
      <p:pic>
        <p:nvPicPr>
          <p:cNvPr id="2058" name="Picture 10" descr="http://www.belfastcity.gov.uk/web/MultimediaFiles/Main_008474-RQ_RecyclingBins1127277_190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9592" y="1772815"/>
            <a:ext cx="3912480" cy="2145371"/>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H:\IMAGE LIBRARY\ECO-SCHOOLS\Eco-Home\Tom 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56175" y="1772815"/>
            <a:ext cx="2136947" cy="311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758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24744"/>
            <a:ext cx="5760640" cy="3629000"/>
          </a:xfrm>
        </p:spPr>
        <p:txBody>
          <a:bodyPr>
            <a:normAutofit/>
          </a:bodyPr>
          <a:lstStyle/>
          <a:p>
            <a:r>
              <a:rPr lang="en-GB" b="1" dirty="0" smtClean="0"/>
              <a:t>Wheelie’s Lessons</a:t>
            </a:r>
          </a:p>
          <a:p>
            <a:pPr marL="0" indent="0">
              <a:buNone/>
            </a:pPr>
            <a:r>
              <a:rPr lang="en-GB" dirty="0"/>
              <a:t> 	</a:t>
            </a:r>
            <a:r>
              <a:rPr lang="en-GB" dirty="0" smtClean="0"/>
              <a:t>learn and think</a:t>
            </a:r>
          </a:p>
          <a:p>
            <a:r>
              <a:rPr lang="en-GB" b="1" dirty="0" smtClean="0"/>
              <a:t>Wheelie Big Actions</a:t>
            </a:r>
          </a:p>
          <a:p>
            <a:pPr marL="0" indent="0">
              <a:buNone/>
            </a:pPr>
            <a:r>
              <a:rPr lang="en-GB" dirty="0"/>
              <a:t>	</a:t>
            </a:r>
            <a:r>
              <a:rPr lang="en-GB" dirty="0" smtClean="0"/>
              <a:t>research and act  </a:t>
            </a:r>
          </a:p>
          <a:p>
            <a:r>
              <a:rPr lang="en-GB" b="1" dirty="0" smtClean="0"/>
              <a:t>Wheelie Big Competition </a:t>
            </a:r>
          </a:p>
          <a:p>
            <a:pPr marL="0" indent="0">
              <a:buNone/>
            </a:pPr>
            <a:r>
              <a:rPr lang="en-GB" dirty="0"/>
              <a:t>	</a:t>
            </a:r>
            <a:r>
              <a:rPr lang="en-GB" dirty="0" smtClean="0"/>
              <a:t>report, display and win!</a:t>
            </a:r>
            <a:endParaRPr lang="en-GB" dirty="0"/>
          </a:p>
        </p:txBody>
      </p:sp>
      <p:pic>
        <p:nvPicPr>
          <p:cNvPr id="11266" name="Picture 2" descr="H:\Eco-Schools\ES 2014-2015\Councils\BCC\Wheelie Big Challenge\Design work\wheelie big challenge 03.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17184" y="260648"/>
            <a:ext cx="3802494" cy="516175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7240" y="5293669"/>
            <a:ext cx="9361040" cy="15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88023" y="5527657"/>
            <a:ext cx="3988295" cy="1063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5454776"/>
            <a:ext cx="3261954" cy="965918"/>
          </a:xfrm>
          <a:prstGeom prst="rect">
            <a:avLst/>
          </a:prstGeom>
        </p:spPr>
      </p:pic>
    </p:spTree>
    <p:extLst>
      <p:ext uri="{BB962C8B-B14F-4D97-AF65-F5344CB8AC3E}">
        <p14:creationId xmlns:p14="http://schemas.microsoft.com/office/powerpoint/2010/main" val="3229807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Eco-Schools\ES 2014-2015\Councils\BCC\Wheelie Big Challenge\Design work\wheelie waving.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6084168" y="1952540"/>
            <a:ext cx="2052851" cy="22476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1556" y="6093296"/>
            <a:ext cx="2582444" cy="764704"/>
          </a:xfrm>
          <a:prstGeom prst="rect">
            <a:avLst/>
          </a:prstGeom>
        </p:spPr>
      </p:pic>
      <p:pic>
        <p:nvPicPr>
          <p:cNvPr id="4" name="Picture 3"/>
          <p:cNvPicPr>
            <a:picLocks noChangeAspect="1"/>
          </p:cNvPicPr>
          <p:nvPr/>
        </p:nvPicPr>
        <p:blipFill rotWithShape="1">
          <a:blip r:embed="rId5"/>
          <a:srcRect l="34250" t="22377" r="35826" b="18017"/>
          <a:stretch/>
        </p:blipFill>
        <p:spPr>
          <a:xfrm>
            <a:off x="323528" y="476672"/>
            <a:ext cx="4392488" cy="4739263"/>
          </a:xfrm>
          <a:prstGeom prst="rect">
            <a:avLst/>
          </a:prstGeom>
        </p:spPr>
      </p:pic>
      <p:sp>
        <p:nvSpPr>
          <p:cNvPr id="5" name="TextBox 4"/>
          <p:cNvSpPr txBox="1"/>
          <p:nvPr/>
        </p:nvSpPr>
        <p:spPr>
          <a:xfrm>
            <a:off x="323528" y="5432082"/>
            <a:ext cx="6408712" cy="646331"/>
          </a:xfrm>
          <a:prstGeom prst="rect">
            <a:avLst/>
          </a:prstGeom>
          <a:noFill/>
        </p:spPr>
        <p:txBody>
          <a:bodyPr wrap="square" rtlCol="0">
            <a:spAutoFit/>
          </a:bodyPr>
          <a:lstStyle/>
          <a:p>
            <a:r>
              <a:rPr lang="en-GB" dirty="0" smtClean="0"/>
              <a:t>Each school is a bit different with what they can recycle but in general the following items can be recycled (including at home!)</a:t>
            </a:r>
            <a:endParaRPr lang="en-GB" dirty="0"/>
          </a:p>
        </p:txBody>
      </p:sp>
    </p:spTree>
    <p:extLst>
      <p:ext uri="{BB962C8B-B14F-4D97-AF65-F5344CB8AC3E}">
        <p14:creationId xmlns:p14="http://schemas.microsoft.com/office/powerpoint/2010/main" val="2951279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rgbClr val="00B050"/>
                </a:solidFill>
              </a:rPr>
              <a:t>Tree Home Activity</a:t>
            </a:r>
            <a:endParaRPr lang="en-GB" dirty="0">
              <a:solidFill>
                <a:srgbClr val="00B050"/>
              </a:solidFill>
            </a:endParaRPr>
          </a:p>
        </p:txBody>
      </p:sp>
      <p:sp>
        <p:nvSpPr>
          <p:cNvPr id="3" name="Content Placeholder 2"/>
          <p:cNvSpPr>
            <a:spLocks noGrp="1"/>
          </p:cNvSpPr>
          <p:nvPr>
            <p:ph idx="1"/>
          </p:nvPr>
        </p:nvSpPr>
        <p:spPr>
          <a:xfrm>
            <a:off x="251520" y="1392556"/>
            <a:ext cx="7416824" cy="4525963"/>
          </a:xfrm>
        </p:spPr>
        <p:txBody>
          <a:bodyPr>
            <a:normAutofit lnSpcReduction="10000"/>
          </a:bodyPr>
          <a:lstStyle/>
          <a:p>
            <a:r>
              <a:rPr lang="en-GB" dirty="0" smtClean="0"/>
              <a:t>Using scrap paper, magazines and newspapers make a big tree shape for display on the wall. </a:t>
            </a:r>
          </a:p>
          <a:p>
            <a:r>
              <a:rPr lang="en-GB" dirty="0" smtClean="0"/>
              <a:t>Pupils can then create their favourite creature that lives in the forest. </a:t>
            </a:r>
          </a:p>
          <a:p>
            <a:r>
              <a:rPr lang="en-GB" dirty="0" smtClean="0"/>
              <a:t>Put the creatures in and around the tree</a:t>
            </a:r>
          </a:p>
          <a:p>
            <a:r>
              <a:rPr lang="en-GB" b="1" dirty="0" smtClean="0">
                <a:solidFill>
                  <a:srgbClr val="00B050"/>
                </a:solidFill>
              </a:rPr>
              <a:t>Why is it important to look after our tree?</a:t>
            </a:r>
          </a:p>
          <a:p>
            <a:r>
              <a:rPr lang="en-GB" b="1" dirty="0" smtClean="0">
                <a:solidFill>
                  <a:srgbClr val="00B050"/>
                </a:solidFill>
              </a:rPr>
              <a:t>What can we do to help?</a:t>
            </a:r>
            <a:endParaRPr lang="en-GB" b="1" dirty="0">
              <a:solidFill>
                <a:srgbClr val="00B050"/>
              </a:solidFill>
            </a:endParaRPr>
          </a:p>
        </p:txBody>
      </p:sp>
      <p:pic>
        <p:nvPicPr>
          <p:cNvPr id="1026" name="Picture 2" descr="https://encrypted-tbn1.gstatic.com/images?q=tbn:ANd9GcQu05JUWkzu8xjQsuStgu0eIPzbL_iCbVBFiyapJ4Rw3-ShFd-X7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411461">
            <a:off x="6340150" y="4927668"/>
            <a:ext cx="228600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universeofsymbolism.com/images/owl_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98079">
            <a:off x="7121317" y="510642"/>
            <a:ext cx="1721224" cy="2408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075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9592" y="1268760"/>
            <a:ext cx="7092788" cy="1569660"/>
          </a:xfrm>
          <a:prstGeom prst="rect">
            <a:avLst/>
          </a:prstGeom>
          <a:noFill/>
        </p:spPr>
        <p:txBody>
          <a:bodyPr wrap="square" rtlCol="0">
            <a:spAutoFit/>
          </a:bodyPr>
          <a:lstStyle/>
          <a:p>
            <a:r>
              <a:rPr lang="en-GB" sz="3200" dirty="0"/>
              <a:t>1</a:t>
            </a:r>
            <a:r>
              <a:rPr lang="en-GB" sz="3200" dirty="0" smtClean="0"/>
              <a:t>. Have a sneak peek into the waste bin at home. Is there stuff in there that could be recycled?</a:t>
            </a:r>
            <a:endParaRPr lang="en-GB" sz="3200" dirty="0"/>
          </a:p>
        </p:txBody>
      </p:sp>
      <p:pic>
        <p:nvPicPr>
          <p:cNvPr id="7170" name="Picture 2" descr="H:\Eco-Schools\ES 2014-2015\Councils\BCC\Wheelie Big Challenge\Design work\wheelie waving.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8626" y="3212976"/>
            <a:ext cx="2741385" cy="300151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H:\Eco-Schools\ES 2014-2015\Councils\BCC\Wheelie Big Challenge\Design work\wheelie big challenge text only.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99304" y="142364"/>
            <a:ext cx="2020031" cy="113818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717340" y="142488"/>
            <a:ext cx="627504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ln w="22225" cmpd="sng">
                  <a:solidFill>
                    <a:srgbClr val="FFC000"/>
                  </a:solidFill>
                  <a:prstDash val="solid"/>
                </a:ln>
                <a:solidFill>
                  <a:srgbClr val="315683"/>
                </a:solidFill>
                <a:latin typeface="Impact" panose="020B0806030902050204" pitchFamily="34" charset="0"/>
                <a:cs typeface="Aharoni" panose="02010803020104030203" pitchFamily="2" charset="-79"/>
              </a:rPr>
              <a:t>Home Actions</a:t>
            </a:r>
            <a:endParaRPr lang="en-GB" b="1" dirty="0">
              <a:ln w="22225" cmpd="sng">
                <a:solidFill>
                  <a:srgbClr val="FFC000"/>
                </a:solidFill>
                <a:prstDash val="solid"/>
              </a:ln>
              <a:solidFill>
                <a:srgbClr val="315683"/>
              </a:solidFill>
              <a:latin typeface="Impact" panose="020B0806030902050204" pitchFamily="34" charset="0"/>
              <a:cs typeface="Aharoni" panose="02010803020104030203" pitchFamily="2" charset="-79"/>
            </a:endParaRPr>
          </a:p>
        </p:txBody>
      </p:sp>
      <p:sp>
        <p:nvSpPr>
          <p:cNvPr id="8" name="TextBox 7"/>
          <p:cNvSpPr txBox="1"/>
          <p:nvPr/>
        </p:nvSpPr>
        <p:spPr>
          <a:xfrm>
            <a:off x="3851920" y="3051740"/>
            <a:ext cx="4464496" cy="2831544"/>
          </a:xfrm>
          <a:prstGeom prst="rect">
            <a:avLst/>
          </a:prstGeom>
          <a:noFill/>
        </p:spPr>
        <p:txBody>
          <a:bodyPr wrap="square" rtlCol="0">
            <a:spAutoFit/>
          </a:bodyPr>
          <a:lstStyle/>
          <a:p>
            <a:r>
              <a:rPr lang="en-GB" sz="3200" dirty="0"/>
              <a:t>2</a:t>
            </a:r>
            <a:r>
              <a:rPr lang="en-GB" sz="3200" dirty="0" smtClean="0"/>
              <a:t>. Visit the Antrim and Newtownabbey Borough Council </a:t>
            </a:r>
            <a:r>
              <a:rPr lang="en-GB" sz="3200" dirty="0">
                <a:hlinkClick r:id="rId5"/>
              </a:rPr>
              <a:t>website </a:t>
            </a:r>
            <a:r>
              <a:rPr lang="en-GB" sz="3200" dirty="0" smtClean="0"/>
              <a:t>and check what goes in your bins. </a:t>
            </a:r>
            <a:endParaRPr lang="en-GB" sz="3200" dirty="0"/>
          </a:p>
          <a:p>
            <a:endParaRPr lang="en-GB" dirty="0"/>
          </a:p>
        </p:txBody>
      </p:sp>
    </p:spTree>
    <p:extLst>
      <p:ext uri="{BB962C8B-B14F-4D97-AF65-F5344CB8AC3E}">
        <p14:creationId xmlns:p14="http://schemas.microsoft.com/office/powerpoint/2010/main" val="31291053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915000" cy="4525963"/>
          </a:xfrm>
        </p:spPr>
        <p:txBody>
          <a:bodyPr>
            <a:normAutofit fontScale="85000" lnSpcReduction="10000"/>
          </a:bodyPr>
          <a:lstStyle/>
          <a:p>
            <a:r>
              <a:rPr lang="en-GB" dirty="0" smtClean="0"/>
              <a:t>Help your Eco-Committee research waste at school.</a:t>
            </a:r>
          </a:p>
          <a:p>
            <a:r>
              <a:rPr lang="en-GB" dirty="0" smtClean="0"/>
              <a:t>How many recycling bins does the school have?</a:t>
            </a:r>
          </a:p>
          <a:p>
            <a:r>
              <a:rPr lang="en-GB" dirty="0" smtClean="0"/>
              <a:t>Are they being used in the best way?</a:t>
            </a:r>
          </a:p>
          <a:p>
            <a:r>
              <a:rPr lang="en-GB" dirty="0" smtClean="0"/>
              <a:t>Are items in your waste bin that should be in the recycling bin?</a:t>
            </a:r>
          </a:p>
          <a:p>
            <a:r>
              <a:rPr lang="en-GB" dirty="0" smtClean="0"/>
              <a:t>What could you do to improve things?</a:t>
            </a:r>
          </a:p>
          <a:p>
            <a:r>
              <a:rPr lang="en-GB" dirty="0" smtClean="0"/>
              <a:t>Keep a record of your actions – have they worked? </a:t>
            </a:r>
            <a:endParaRPr lang="en-GB" dirty="0"/>
          </a:p>
        </p:txBody>
      </p:sp>
      <p:pic>
        <p:nvPicPr>
          <p:cNvPr id="8194" name="Picture 2" descr="H:\Eco-Schools\ES 2014-2015\Councils\BCC\Wheelie Big Challenge\Design work\wheelie strongma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8144" y="2178184"/>
            <a:ext cx="3156894" cy="36495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H:\Eco-Schools\ES 2014-2015\Councils\BCC\Wheelie Big Challenge\Design work\wheelie big challenge text only.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8484" y="147300"/>
            <a:ext cx="2020031" cy="11381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717340" y="142488"/>
            <a:ext cx="627504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ln w="22225" cmpd="sng">
                  <a:solidFill>
                    <a:srgbClr val="FFC000"/>
                  </a:solidFill>
                  <a:prstDash val="solid"/>
                </a:ln>
                <a:solidFill>
                  <a:srgbClr val="315683"/>
                </a:solidFill>
                <a:latin typeface="Impact" panose="020B0806030902050204" pitchFamily="34" charset="0"/>
                <a:cs typeface="Aharoni" panose="02010803020104030203" pitchFamily="2" charset="-79"/>
              </a:rPr>
              <a:t>School Actions</a:t>
            </a:r>
            <a:endParaRPr lang="en-GB" b="1" dirty="0">
              <a:ln w="22225" cmpd="sng">
                <a:solidFill>
                  <a:srgbClr val="FFC000"/>
                </a:solidFill>
                <a:prstDash val="solid"/>
              </a:ln>
              <a:solidFill>
                <a:srgbClr val="315683"/>
              </a:solidFill>
              <a:latin typeface="Impact" panose="020B0806030902050204" pitchFamily="34" charset="0"/>
              <a:cs typeface="Aharoni" panose="02010803020104030203" pitchFamily="2" charset="-79"/>
            </a:endParaRPr>
          </a:p>
        </p:txBody>
      </p:sp>
    </p:spTree>
    <p:extLst>
      <p:ext uri="{BB962C8B-B14F-4D97-AF65-F5344CB8AC3E}">
        <p14:creationId xmlns:p14="http://schemas.microsoft.com/office/powerpoint/2010/main" val="7889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350" y="2328850"/>
            <a:ext cx="8324106" cy="4525963"/>
          </a:xfrm>
        </p:spPr>
        <p:txBody>
          <a:bodyPr>
            <a:normAutofit/>
          </a:bodyPr>
          <a:lstStyle/>
          <a:p>
            <a:r>
              <a:rPr lang="en-GB" sz="2800" dirty="0" smtClean="0"/>
              <a:t>Submit your findings, actions and results on waste to Eco-Schools by </a:t>
            </a:r>
            <a:r>
              <a:rPr lang="en-GB" sz="2800" b="1" dirty="0" smtClean="0"/>
              <a:t>Thurs 16</a:t>
            </a:r>
            <a:r>
              <a:rPr lang="en-GB" sz="2800" b="1" baseline="30000" dirty="0" smtClean="0"/>
              <a:t>th</a:t>
            </a:r>
            <a:r>
              <a:rPr lang="en-GB" sz="2800" b="1" dirty="0" smtClean="0"/>
              <a:t> May </a:t>
            </a:r>
            <a:r>
              <a:rPr lang="en-GB" sz="2800" dirty="0" smtClean="0"/>
              <a:t>to be entered into the Wheelie Big Competition. </a:t>
            </a:r>
          </a:p>
          <a:p>
            <a:r>
              <a:rPr lang="en-GB" sz="2800" dirty="0" smtClean="0"/>
              <a:t>Schools are invited to present their waste projects in an interesting display at </a:t>
            </a:r>
            <a:r>
              <a:rPr lang="en-GB" sz="2800" dirty="0" err="1" smtClean="0"/>
              <a:t>Mossley</a:t>
            </a:r>
            <a:r>
              <a:rPr lang="en-GB" sz="2800" dirty="0" smtClean="0"/>
              <a:t> Mill on </a:t>
            </a:r>
            <a:r>
              <a:rPr lang="en-GB" sz="2800" b="1" dirty="0" smtClean="0"/>
              <a:t>30</a:t>
            </a:r>
            <a:r>
              <a:rPr lang="en-GB" sz="2800" b="1" baseline="30000" dirty="0" smtClean="0"/>
              <a:t>th</a:t>
            </a:r>
            <a:r>
              <a:rPr lang="en-GB" sz="2800" b="1" dirty="0" smtClean="0"/>
              <a:t> May </a:t>
            </a:r>
            <a:r>
              <a:rPr lang="en-GB" sz="2800" dirty="0" smtClean="0"/>
              <a:t>for final judging. </a:t>
            </a:r>
          </a:p>
          <a:p>
            <a:r>
              <a:rPr lang="en-GB" sz="2800" dirty="0" smtClean="0"/>
              <a:t>Win your school a great prize, up to £500, and help work towards your next Eco-School award. </a:t>
            </a:r>
            <a:endParaRPr lang="en-GB" sz="2800" dirty="0"/>
          </a:p>
        </p:txBody>
      </p:sp>
      <p:pic>
        <p:nvPicPr>
          <p:cNvPr id="9219" name="Picture 3" descr="H:\Eco-Schools\ES 2014-2015\Councils\BCC\Wheelie Big Challenge\Design work\wheelie big competition text only.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51720" y="73235"/>
            <a:ext cx="4378127" cy="224435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Eco-Schools\ES 2014-2015\Councils\BCC\Wheelie Big Challenge\Design work\wheelie tape measur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6084168" y="332656"/>
            <a:ext cx="1656184" cy="1952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892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Eco-Schools\ES 2014-2015\Councils\BCC\Wheelie Big Challenge\Design work\wheelie excited big challenge.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20272" y="260648"/>
            <a:ext cx="1765274" cy="23385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txBox="1">
            <a:spLocks noChangeArrowheads="1"/>
          </p:cNvSpPr>
          <p:nvPr/>
        </p:nvSpPr>
        <p:spPr bwMode="auto">
          <a:xfrm>
            <a:off x="251520" y="1448780"/>
            <a:ext cx="7128792" cy="30963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2800" b="1" dirty="0" smtClean="0"/>
              <a:t>Useful Contact Information:</a:t>
            </a:r>
            <a:br>
              <a:rPr lang="en-US" altLang="en-US" sz="2800" b="1" dirty="0" smtClean="0"/>
            </a:br>
            <a:r>
              <a:rPr lang="en-US" altLang="en-US" sz="2800" b="1" dirty="0" smtClean="0"/>
              <a:t/>
            </a:r>
            <a:br>
              <a:rPr lang="en-US" altLang="en-US" sz="2800" b="1" dirty="0" smtClean="0"/>
            </a:br>
            <a:r>
              <a:rPr lang="en-GB" sz="2800" b="1" dirty="0"/>
              <a:t>Antrim and Newtownabbey Borough Council</a:t>
            </a:r>
            <a:r>
              <a:rPr lang="en-GB" sz="2400" dirty="0" smtClean="0"/>
              <a:t>, Waste Education and Awareness Officer: 028 9034 0254 </a:t>
            </a:r>
            <a:r>
              <a:rPr lang="en-GB" sz="2400" dirty="0" smtClean="0">
                <a:hlinkClick r:id="rId5"/>
              </a:rPr>
              <a:t>Joanne.Templeton@antrimandnewtownabbey.gov.uk</a:t>
            </a:r>
            <a:r>
              <a:rPr lang="en-GB" sz="2400" dirty="0" smtClean="0"/>
              <a:t> for visits and composting advice.</a:t>
            </a:r>
            <a:endParaRPr lang="en-US" altLang="en-US" sz="2400" dirty="0" smtClean="0">
              <a:latin typeface="Arial" charset="0"/>
              <a:cs typeface="Arial" charset="0"/>
            </a:endParaRPr>
          </a:p>
        </p:txBody>
      </p:sp>
      <p:sp>
        <p:nvSpPr>
          <p:cNvPr id="6" name="Rectangle 4"/>
          <p:cNvSpPr txBox="1">
            <a:spLocks noChangeArrowheads="1"/>
          </p:cNvSpPr>
          <p:nvPr/>
        </p:nvSpPr>
        <p:spPr bwMode="auto">
          <a:xfrm>
            <a:off x="251520" y="4370126"/>
            <a:ext cx="6624736" cy="11109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t>Eco-Schools :</a:t>
            </a:r>
            <a:r>
              <a:rPr lang="en-GB" sz="2800" dirty="0" smtClean="0"/>
              <a:t>028 9073 6920 </a:t>
            </a:r>
            <a:br>
              <a:rPr lang="en-GB" sz="2800" dirty="0" smtClean="0"/>
            </a:br>
            <a:r>
              <a:rPr lang="en-GB" sz="2400" dirty="0" smtClean="0">
                <a:hlinkClick r:id="rId6"/>
              </a:rPr>
              <a:t>eco-schools@keepnorthernirelandbeautiful.org</a:t>
            </a:r>
            <a:r>
              <a:rPr lang="en-GB" altLang="en-US" sz="2400" dirty="0" smtClean="0">
                <a:latin typeface="Arial" charset="0"/>
                <a:cs typeface="Arial" charset="0"/>
              </a:rPr>
              <a:t> </a:t>
            </a:r>
            <a:endParaRPr lang="en-US" altLang="en-US" sz="2400" dirty="0" smtClean="0">
              <a:latin typeface="Arial" charset="0"/>
              <a:cs typeface="Arial" charset="0"/>
            </a:endParaRPr>
          </a:p>
        </p:txBody>
      </p:sp>
    </p:spTree>
    <p:custDataLst>
      <p:tags r:id="rId1"/>
    </p:custDataLst>
    <p:extLst>
      <p:ext uri="{BB962C8B-B14F-4D97-AF65-F5344CB8AC3E}">
        <p14:creationId xmlns:p14="http://schemas.microsoft.com/office/powerpoint/2010/main" val="4114508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Waste?</a:t>
            </a:r>
            <a:endParaRPr lang="en-GB" dirty="0"/>
          </a:p>
        </p:txBody>
      </p:sp>
      <p:sp>
        <p:nvSpPr>
          <p:cNvPr id="3" name="Content Placeholder 2"/>
          <p:cNvSpPr>
            <a:spLocks noGrp="1"/>
          </p:cNvSpPr>
          <p:nvPr>
            <p:ph idx="1"/>
          </p:nvPr>
        </p:nvSpPr>
        <p:spPr>
          <a:xfrm>
            <a:off x="395536" y="5229200"/>
            <a:ext cx="8229600" cy="892696"/>
          </a:xfrm>
        </p:spPr>
        <p:txBody>
          <a:bodyPr>
            <a:normAutofit/>
          </a:bodyPr>
          <a:lstStyle/>
          <a:p>
            <a:pPr marL="0" indent="0">
              <a:buNone/>
            </a:pPr>
            <a:r>
              <a:rPr lang="en-GB" dirty="0" smtClean="0"/>
              <a:t>Waste is rubbish that goes to landfill (the dump) </a:t>
            </a:r>
          </a:p>
          <a:p>
            <a:pPr marL="0" indent="0">
              <a:buNone/>
            </a:pPr>
            <a:endParaRPr lang="en-GB" dirty="0"/>
          </a:p>
        </p:txBody>
      </p:sp>
      <p:pic>
        <p:nvPicPr>
          <p:cNvPr id="5" name="Picture 6" descr="003belfast_800x37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5616" y="1412776"/>
            <a:ext cx="7128792"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3874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368" y="269776"/>
            <a:ext cx="8363272" cy="1143000"/>
          </a:xfrm>
        </p:spPr>
        <p:txBody>
          <a:bodyPr>
            <a:normAutofit fontScale="90000"/>
          </a:bodyPr>
          <a:lstStyle/>
          <a:p>
            <a:pPr algn="l"/>
            <a:r>
              <a:rPr lang="en-GB" sz="3200" dirty="0" smtClean="0"/>
              <a:t>People in Antrim and Newtownabbey send waste the same weight as a cruise ship to landfill each year!</a:t>
            </a:r>
            <a:endParaRPr lang="en-GB" sz="3200" dirty="0"/>
          </a:p>
        </p:txBody>
      </p:sp>
      <p:sp>
        <p:nvSpPr>
          <p:cNvPr id="4" name="TextBox 3"/>
          <p:cNvSpPr txBox="1"/>
          <p:nvPr/>
        </p:nvSpPr>
        <p:spPr>
          <a:xfrm>
            <a:off x="476795" y="5489659"/>
            <a:ext cx="6696744" cy="954107"/>
          </a:xfrm>
          <a:prstGeom prst="rect">
            <a:avLst/>
          </a:prstGeom>
          <a:noFill/>
        </p:spPr>
        <p:txBody>
          <a:bodyPr wrap="square" rtlCol="0">
            <a:spAutoFit/>
          </a:bodyPr>
          <a:lstStyle/>
          <a:p>
            <a:pPr algn="ctr"/>
            <a:r>
              <a:rPr lang="en-GB" sz="2800" dirty="0" smtClean="0">
                <a:solidFill>
                  <a:srgbClr val="C00000"/>
                </a:solidFill>
              </a:rPr>
              <a:t>We recycle less that we send to landfill so we need to do much better!!</a:t>
            </a:r>
            <a:endParaRPr lang="en-GB" sz="2800" dirty="0">
              <a:solidFill>
                <a:srgbClr val="C00000"/>
              </a:solidFill>
            </a:endParaRPr>
          </a:p>
        </p:txBody>
      </p:sp>
      <p:pic>
        <p:nvPicPr>
          <p:cNvPr id="20" name="Picture 19"/>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b="35632"/>
          <a:stretch/>
        </p:blipFill>
        <p:spPr>
          <a:xfrm>
            <a:off x="5436096" y="2550638"/>
            <a:ext cx="1767556" cy="1417443"/>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3178" y="5291312"/>
            <a:ext cx="1390220" cy="1350800"/>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t="15088" b="25470"/>
          <a:stretch/>
        </p:blipFill>
        <p:spPr>
          <a:xfrm>
            <a:off x="1691680" y="2934354"/>
            <a:ext cx="2621726" cy="95550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2501" y="1386656"/>
            <a:ext cx="4571005" cy="3588953"/>
          </a:xfrm>
          <a:prstGeom prst="rect">
            <a:avLst/>
          </a:prstGeom>
        </p:spPr>
      </p:pic>
    </p:spTree>
    <p:extLst>
      <p:ext uri="{BB962C8B-B14F-4D97-AF65-F5344CB8AC3E}">
        <p14:creationId xmlns:p14="http://schemas.microsoft.com/office/powerpoint/2010/main" val="3027488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259" y="188640"/>
            <a:ext cx="6861448" cy="1143000"/>
          </a:xfrm>
        </p:spPr>
        <p:txBody>
          <a:bodyPr>
            <a:normAutofit/>
          </a:bodyPr>
          <a:lstStyle/>
          <a:p>
            <a:r>
              <a:rPr lang="en-GB" dirty="0" smtClean="0"/>
              <a:t>That’s a lot of waste!</a:t>
            </a:r>
            <a:endParaRPr lang="en-GB" dirty="0"/>
          </a:p>
        </p:txBody>
      </p:sp>
      <p:sp>
        <p:nvSpPr>
          <p:cNvPr id="4" name="TextBox 3"/>
          <p:cNvSpPr txBox="1"/>
          <p:nvPr/>
        </p:nvSpPr>
        <p:spPr>
          <a:xfrm>
            <a:off x="2527492" y="1052736"/>
            <a:ext cx="3816424" cy="584775"/>
          </a:xfrm>
          <a:prstGeom prst="rect">
            <a:avLst/>
          </a:prstGeom>
          <a:noFill/>
        </p:spPr>
        <p:txBody>
          <a:bodyPr wrap="square" rtlCol="0">
            <a:spAutoFit/>
          </a:bodyPr>
          <a:lstStyle/>
          <a:p>
            <a:r>
              <a:rPr lang="en-GB" sz="3200" dirty="0" smtClean="0"/>
              <a:t>Why should we care?</a:t>
            </a:r>
            <a:endParaRPr lang="en-GB" sz="3200" dirty="0"/>
          </a:p>
        </p:txBody>
      </p:sp>
      <p:sp>
        <p:nvSpPr>
          <p:cNvPr id="5" name="TextBox 4"/>
          <p:cNvSpPr txBox="1"/>
          <p:nvPr/>
        </p:nvSpPr>
        <p:spPr>
          <a:xfrm>
            <a:off x="557770" y="1700808"/>
            <a:ext cx="3573992" cy="523220"/>
          </a:xfrm>
          <a:prstGeom prst="rect">
            <a:avLst/>
          </a:prstGeom>
          <a:noFill/>
        </p:spPr>
        <p:txBody>
          <a:bodyPr wrap="none" rtlCol="0">
            <a:spAutoFit/>
          </a:bodyPr>
          <a:lstStyle/>
          <a:p>
            <a:r>
              <a:rPr lang="en-GB" sz="2800" dirty="0" smtClean="0">
                <a:solidFill>
                  <a:srgbClr val="C00000"/>
                </a:solidFill>
              </a:rPr>
              <a:t>Because it costs money</a:t>
            </a:r>
            <a:endParaRPr lang="en-GB" sz="2800" dirty="0">
              <a:solidFill>
                <a:srgbClr val="C00000"/>
              </a:solidFill>
            </a:endParaRPr>
          </a:p>
        </p:txBody>
      </p:sp>
      <p:sp>
        <p:nvSpPr>
          <p:cNvPr id="6" name="TextBox 5"/>
          <p:cNvSpPr txBox="1"/>
          <p:nvPr/>
        </p:nvSpPr>
        <p:spPr>
          <a:xfrm>
            <a:off x="4067944" y="1700808"/>
            <a:ext cx="4974375" cy="954107"/>
          </a:xfrm>
          <a:prstGeom prst="rect">
            <a:avLst/>
          </a:prstGeom>
          <a:noFill/>
        </p:spPr>
        <p:txBody>
          <a:bodyPr wrap="none" rtlCol="0">
            <a:spAutoFit/>
          </a:bodyPr>
          <a:lstStyle/>
          <a:p>
            <a:r>
              <a:rPr lang="en-GB" sz="2800" dirty="0">
                <a:solidFill>
                  <a:schemeClr val="accent5">
                    <a:lumMod val="50000"/>
                  </a:schemeClr>
                </a:solidFill>
              </a:rPr>
              <a:t>a</a:t>
            </a:r>
            <a:r>
              <a:rPr lang="en-GB" sz="2800" dirty="0" smtClean="0">
                <a:solidFill>
                  <a:schemeClr val="accent5">
                    <a:lumMod val="50000"/>
                  </a:schemeClr>
                </a:solidFill>
              </a:rPr>
              <a:t>nd it’s bad for the environment </a:t>
            </a:r>
          </a:p>
          <a:p>
            <a:pPr algn="ctr"/>
            <a:r>
              <a:rPr lang="en-GB" sz="2800" dirty="0" smtClean="0">
                <a:solidFill>
                  <a:schemeClr val="accent5">
                    <a:lumMod val="50000"/>
                  </a:schemeClr>
                </a:solidFill>
              </a:rPr>
              <a:t>(plants and animals).</a:t>
            </a:r>
            <a:endParaRPr lang="en-GB" sz="2800" dirty="0">
              <a:solidFill>
                <a:schemeClr val="accent5">
                  <a:lumMod val="50000"/>
                </a:schemeClr>
              </a:solidFill>
            </a:endParaRPr>
          </a:p>
        </p:txBody>
      </p:sp>
      <p:pic>
        <p:nvPicPr>
          <p:cNvPr id="4100" name="Picture 4" descr="http://alleghenysc.org/wp-content/uploads/2010/11/earthcrying.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77104" y="2642615"/>
            <a:ext cx="2956053" cy="32237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datasource.net/wordpress/wp-content/uploads/2012/01/wasting_money.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59632" y="2504621"/>
            <a:ext cx="2766623" cy="3242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2934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100"/>
                                        </p:tgtEl>
                                        <p:attrNameLst>
                                          <p:attrName>style.visibility</p:attrName>
                                        </p:attrNameLst>
                                      </p:cBhvr>
                                      <p:to>
                                        <p:strVal val="visible"/>
                                      </p:to>
                                    </p:set>
                                    <p:animEffect transition="in" filter="fade">
                                      <p:cBhvr>
                                        <p:cTn id="28"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8336" y="298631"/>
            <a:ext cx="8496944" cy="1077218"/>
          </a:xfrm>
          <a:prstGeom prst="rect">
            <a:avLst/>
          </a:prstGeom>
          <a:noFill/>
        </p:spPr>
        <p:txBody>
          <a:bodyPr wrap="square" rtlCol="0">
            <a:spAutoFit/>
          </a:bodyPr>
          <a:lstStyle/>
          <a:p>
            <a:pPr algn="ctr"/>
            <a:r>
              <a:rPr lang="en-GB" sz="3200" dirty="0" smtClean="0"/>
              <a:t>Black bin landfill waste costs nearly </a:t>
            </a:r>
            <a:r>
              <a:rPr lang="en-GB" sz="3200" b="1" dirty="0" smtClean="0"/>
              <a:t>10 times </a:t>
            </a:r>
            <a:r>
              <a:rPr lang="en-GB" sz="3200" dirty="0" smtClean="0"/>
              <a:t>more than recycling. </a:t>
            </a:r>
            <a:endParaRPr lang="en-GB" sz="3200" dirty="0"/>
          </a:p>
        </p:txBody>
      </p:sp>
      <p:pic>
        <p:nvPicPr>
          <p:cNvPr id="1536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60459" y="1340767"/>
            <a:ext cx="2671575" cy="4031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61483" y="1340768"/>
            <a:ext cx="5616430" cy="4031873"/>
          </a:xfrm>
          <a:prstGeom prst="rect">
            <a:avLst/>
          </a:prstGeom>
          <a:solidFill>
            <a:schemeClr val="bg1"/>
          </a:solidFill>
        </p:spPr>
        <p:txBody>
          <a:bodyPr wrap="square" rtlCol="0">
            <a:spAutoFit/>
          </a:bodyPr>
          <a:lstStyle/>
          <a:p>
            <a:pPr marL="457200" indent="-457200">
              <a:buFont typeface="Arial" panose="020B0604020202020204" pitchFamily="34" charset="0"/>
              <a:buChar char="•"/>
            </a:pPr>
            <a:endParaRPr lang="en-GB" sz="3200" dirty="0" smtClean="0"/>
          </a:p>
          <a:p>
            <a:pPr marL="457200" indent="-457200">
              <a:buFont typeface="Arial" panose="020B0604020202020204" pitchFamily="34" charset="0"/>
              <a:buChar char="•"/>
            </a:pPr>
            <a:r>
              <a:rPr lang="en-GB" sz="3200" b="1" dirty="0" smtClean="0"/>
              <a:t>Black Bin Waste &gt; Landfill costs £1000  / lorry to dispose of. </a:t>
            </a:r>
          </a:p>
          <a:p>
            <a:endParaRPr lang="en-GB" sz="3200" b="1" dirty="0"/>
          </a:p>
          <a:p>
            <a:pPr marL="457200" indent="-457200">
              <a:buFont typeface="Arial" panose="020B0604020202020204" pitchFamily="34" charset="0"/>
              <a:buChar char="•"/>
            </a:pPr>
            <a:r>
              <a:rPr lang="en-GB" sz="3200" b="1" dirty="0" smtClean="0">
                <a:solidFill>
                  <a:schemeClr val="accent3">
                    <a:lumMod val="75000"/>
                  </a:schemeClr>
                </a:solidFill>
              </a:rPr>
              <a:t>Recycling Box/Bin &gt; Recycling costs £100 / lorry to recycle.</a:t>
            </a:r>
          </a:p>
          <a:p>
            <a:r>
              <a:rPr lang="en-GB" sz="3200" dirty="0" smtClean="0"/>
              <a:t> </a:t>
            </a:r>
            <a:endParaRPr lang="en-GB" sz="3200" dirty="0"/>
          </a:p>
        </p:txBody>
      </p:sp>
    </p:spTree>
    <p:extLst>
      <p:ext uri="{BB962C8B-B14F-4D97-AF65-F5344CB8AC3E}">
        <p14:creationId xmlns:p14="http://schemas.microsoft.com/office/powerpoint/2010/main" val="3741494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7544" y="284630"/>
            <a:ext cx="8229600" cy="1143000"/>
          </a:xfrm>
        </p:spPr>
        <p:txBody>
          <a:bodyPr rtlCol="0">
            <a:normAutofit/>
          </a:bodyPr>
          <a:lstStyle/>
          <a:p>
            <a:pPr eaLnBrk="1" fontAlgn="auto" hangingPunct="1">
              <a:spcAft>
                <a:spcPts val="0"/>
              </a:spcAft>
              <a:defRPr/>
            </a:pPr>
            <a:r>
              <a:rPr lang="en-GB" dirty="0">
                <a:solidFill>
                  <a:schemeClr val="accent2">
                    <a:lumMod val="75000"/>
                  </a:schemeClr>
                </a:solidFill>
                <a:latin typeface="+mn-lt"/>
              </a:rPr>
              <a:t>W</a:t>
            </a:r>
            <a:r>
              <a:rPr lang="en-GB" dirty="0" smtClean="0">
                <a:solidFill>
                  <a:schemeClr val="accent2">
                    <a:lumMod val="75000"/>
                  </a:schemeClr>
                </a:solidFill>
                <a:latin typeface="+mn-lt"/>
              </a:rPr>
              <a:t>hat is paper made from?</a:t>
            </a:r>
            <a:endParaRPr lang="en-US" dirty="0" smtClean="0">
              <a:solidFill>
                <a:schemeClr val="accent2">
                  <a:lumMod val="75000"/>
                </a:schemeClr>
              </a:solidFill>
              <a:latin typeface="+mn-lt"/>
            </a:endParaRPr>
          </a:p>
        </p:txBody>
      </p:sp>
      <p:pic>
        <p:nvPicPr>
          <p:cNvPr id="9218" name="Picture 2" descr="http://www.psychologies.co.uk/wp-content/uploads/2010/07/Tree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47664" y="1412776"/>
            <a:ext cx="5838825" cy="38766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10082" y="5445224"/>
            <a:ext cx="191398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TREES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60675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ppt_x"/>
                                          </p:val>
                                        </p:tav>
                                        <p:tav tm="100000">
                                          <p:val>
                                            <p:strVal val="#ppt_x"/>
                                          </p:val>
                                        </p:tav>
                                      </p:tavLst>
                                    </p:anim>
                                    <p:anim calcmode="lin" valueType="num">
                                      <p:cBhvr additive="base">
                                        <p:cTn id="8"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fade">
                                      <p:cBhvr>
                                        <p:cTn id="13" dur="500"/>
                                        <p:tgtEl>
                                          <p:spTgt spid="9218"/>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 calcmode="lin" valueType="num">
                                      <p:cBhvr>
                                        <p:cTn id="20" dur="1000" fill="hold"/>
                                        <p:tgtEl>
                                          <p:spTgt spid="2"/>
                                        </p:tgtEl>
                                        <p:attrNameLst>
                                          <p:attrName>style.rotation</p:attrName>
                                        </p:attrNameLst>
                                      </p:cBhvr>
                                      <p:tavLst>
                                        <p:tav tm="0">
                                          <p:val>
                                            <p:fltVal val="90"/>
                                          </p:val>
                                        </p:tav>
                                        <p:tav tm="100000">
                                          <p:val>
                                            <p:fltVal val="0"/>
                                          </p:val>
                                        </p:tav>
                                      </p:tavLst>
                                    </p:anim>
                                    <p:animEffect transition="in" filter="fade">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548680"/>
            <a:ext cx="5912196" cy="1446550"/>
          </a:xfrm>
          <a:prstGeom prst="rect">
            <a:avLst/>
          </a:prstGeom>
          <a:noFill/>
        </p:spPr>
        <p:txBody>
          <a:bodyPr wrap="none" rtlCol="0">
            <a:spAutoFit/>
          </a:bodyPr>
          <a:lstStyle/>
          <a:p>
            <a:r>
              <a:rPr lang="en-GB" sz="4400" dirty="0" smtClean="0">
                <a:solidFill>
                  <a:srgbClr val="00B050"/>
                </a:solidFill>
                <a:latin typeface="Comic Sans MS" pitchFamily="66" charset="0"/>
              </a:rPr>
              <a:t>What sort of animals </a:t>
            </a:r>
          </a:p>
          <a:p>
            <a:pPr algn="ctr"/>
            <a:r>
              <a:rPr lang="en-GB" sz="4400" dirty="0" smtClean="0">
                <a:solidFill>
                  <a:srgbClr val="00B050"/>
                </a:solidFill>
                <a:latin typeface="Comic Sans MS" pitchFamily="66" charset="0"/>
              </a:rPr>
              <a:t>live in forests?</a:t>
            </a:r>
            <a:endParaRPr lang="en-GB" sz="4400" dirty="0">
              <a:solidFill>
                <a:srgbClr val="00B050"/>
              </a:solidFill>
              <a:latin typeface="Comic Sans MS" pitchFamily="66" charset="0"/>
            </a:endParaRPr>
          </a:p>
        </p:txBody>
      </p:sp>
      <p:pic>
        <p:nvPicPr>
          <p:cNvPr id="134148" name="Picture 4" descr="http://blogs.ft.com/westminster/files/2010/07/squirrel-jp.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6204181" cy="4653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http://2.bp.blogspot.com/_daNgLy6d96o/TCQCYUqanwI/AAAAAAAAB1E/56qWUnnzkB4/s400/Baby+birds+in+nest.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50557" y="3634755"/>
            <a:ext cx="4584170" cy="322324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icons-ak.wunderground.com/data/wximagenew/d/Dpspiderman/298.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07406" y="3634754"/>
            <a:ext cx="4842767" cy="322324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bbc.co.uk/blackcountry/content/images/2007/05/24/24_2ladybird_455x320.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635361" y="0"/>
            <a:ext cx="4977995" cy="3634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407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148"/>
                                        </p:tgtEl>
                                        <p:attrNameLst>
                                          <p:attrName>style.visibility</p:attrName>
                                        </p:attrNameLst>
                                      </p:cBhvr>
                                      <p:to>
                                        <p:strVal val="visible"/>
                                      </p:to>
                                    </p:set>
                                    <p:animEffect transition="in" filter="fade">
                                      <p:cBhvr>
                                        <p:cTn id="7" dur="1000"/>
                                        <p:tgtEl>
                                          <p:spTgt spid="1341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fade">
                                      <p:cBhvr>
                                        <p:cTn id="17" dur="1000"/>
                                        <p:tgtEl>
                                          <p:spTgt spid="51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6"/>
                                        </p:tgtEl>
                                        <p:attrNameLst>
                                          <p:attrName>style.visibility</p:attrName>
                                        </p:attrNameLst>
                                      </p:cBhvr>
                                      <p:to>
                                        <p:strVal val="visible"/>
                                      </p:to>
                                    </p:set>
                                    <p:animEffect transition="in" filter="fade">
                                      <p:cBhvr>
                                        <p:cTn id="22" dur="1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142876" y="332657"/>
            <a:ext cx="8677596" cy="1800199"/>
          </a:xfrm>
        </p:spPr>
        <p:txBody>
          <a:bodyPr rtlCol="0">
            <a:normAutofit lnSpcReduction="10000"/>
          </a:bodyPr>
          <a:lstStyle/>
          <a:p>
            <a:pPr algn="ctr" eaLnBrk="1" fontAlgn="auto" hangingPunct="1">
              <a:spcAft>
                <a:spcPts val="0"/>
              </a:spcAft>
              <a:buFont typeface="Arial" pitchFamily="34" charset="0"/>
              <a:buNone/>
              <a:defRPr/>
            </a:pPr>
            <a:r>
              <a:rPr lang="en-US" sz="3600" dirty="0" smtClean="0">
                <a:latin typeface="Calibri" pitchFamily="34" charset="0"/>
                <a:cs typeface="Calibri" pitchFamily="34" charset="0"/>
              </a:rPr>
              <a:t>Too many plastic bottles!</a:t>
            </a:r>
          </a:p>
          <a:p>
            <a:pPr algn="ctr" eaLnBrk="1" fontAlgn="auto" hangingPunct="1">
              <a:spcAft>
                <a:spcPts val="0"/>
              </a:spcAft>
              <a:buFont typeface="Arial" pitchFamily="34" charset="0"/>
              <a:buNone/>
              <a:defRPr/>
            </a:pPr>
            <a:endParaRPr lang="en-US" sz="3600" dirty="0">
              <a:latin typeface="Calibri" pitchFamily="34" charset="0"/>
              <a:cs typeface="Calibri" pitchFamily="34" charset="0"/>
            </a:endParaRPr>
          </a:p>
          <a:p>
            <a:pPr algn="ctr" eaLnBrk="1" fontAlgn="auto" hangingPunct="1">
              <a:spcAft>
                <a:spcPts val="0"/>
              </a:spcAft>
              <a:buFont typeface="Arial" pitchFamily="34" charset="0"/>
              <a:buNone/>
              <a:defRPr/>
            </a:pPr>
            <a:r>
              <a:rPr lang="en-US" sz="2800" dirty="0" smtClean="0">
                <a:latin typeface="Calibri" pitchFamily="34" charset="0"/>
                <a:cs typeface="Calibri" pitchFamily="34" charset="0"/>
              </a:rPr>
              <a:t>when </a:t>
            </a:r>
            <a:r>
              <a:rPr lang="en-US" sz="2800" b="1" u="sng" dirty="0" smtClean="0">
                <a:latin typeface="Calibri" pitchFamily="34" charset="0"/>
                <a:cs typeface="Calibri" pitchFamily="34" charset="0"/>
              </a:rPr>
              <a:t>squashed</a:t>
            </a:r>
            <a:r>
              <a:rPr lang="en-US" sz="2800" dirty="0" smtClean="0">
                <a:latin typeface="Calibri" pitchFamily="34" charset="0"/>
                <a:cs typeface="Calibri" pitchFamily="34" charset="0"/>
              </a:rPr>
              <a:t> fill </a:t>
            </a:r>
            <a:r>
              <a:rPr lang="en-US" sz="2800" b="1" u="sng" dirty="0" smtClean="0">
                <a:latin typeface="Calibri" pitchFamily="34" charset="0"/>
                <a:cs typeface="Calibri" pitchFamily="34" charset="0"/>
              </a:rPr>
              <a:t>200 Ulster buses</a:t>
            </a:r>
            <a:r>
              <a:rPr lang="en-US" sz="2800" dirty="0" smtClean="0">
                <a:latin typeface="Calibri" pitchFamily="34" charset="0"/>
                <a:cs typeface="Calibri" pitchFamily="34" charset="0"/>
              </a:rPr>
              <a:t>. </a:t>
            </a:r>
          </a:p>
        </p:txBody>
      </p:sp>
      <p:pic>
        <p:nvPicPr>
          <p:cNvPr id="21508" name="Picture 7" descr="www"/>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467544" y="2189352"/>
            <a:ext cx="4176464" cy="3178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http://www.ttcdiecast.com/ekmps/shops/loughboroughmo/images/ef27622-ulsterbus-foyle-908-p.jpg"/>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5074880" y="2194612"/>
            <a:ext cx="3770244" cy="274311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476470" y="3960624"/>
            <a:ext cx="1377300" cy="1107996"/>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charset="0"/>
              </a:rPr>
              <a:t>200</a:t>
            </a:r>
            <a:endParaRPr lang="en-U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Arial" charset="0"/>
            </a:endParaRPr>
          </a:p>
        </p:txBody>
      </p:sp>
      <p:sp>
        <p:nvSpPr>
          <p:cNvPr id="7" name="Right Arrow 6"/>
          <p:cNvSpPr/>
          <p:nvPr/>
        </p:nvSpPr>
        <p:spPr>
          <a:xfrm>
            <a:off x="3984808" y="3284984"/>
            <a:ext cx="1214437" cy="857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 name="TextBox 1"/>
          <p:cNvSpPr txBox="1"/>
          <p:nvPr/>
        </p:nvSpPr>
        <p:spPr>
          <a:xfrm>
            <a:off x="265747" y="5877272"/>
            <a:ext cx="8483861" cy="523220"/>
          </a:xfrm>
          <a:prstGeom prst="rect">
            <a:avLst/>
          </a:prstGeom>
          <a:noFill/>
        </p:spPr>
        <p:txBody>
          <a:bodyPr wrap="none" rtlCol="0">
            <a:spAutoFit/>
          </a:bodyPr>
          <a:lstStyle/>
          <a:p>
            <a:r>
              <a:rPr lang="en-GB" sz="2800" dirty="0" smtClean="0">
                <a:solidFill>
                  <a:schemeClr val="accent1">
                    <a:lumMod val="75000"/>
                  </a:schemeClr>
                </a:solidFill>
              </a:rPr>
              <a:t>Every person uses on around </a:t>
            </a:r>
            <a:r>
              <a:rPr lang="en-GB" sz="2800" b="1" dirty="0" smtClean="0">
                <a:solidFill>
                  <a:schemeClr val="accent1">
                    <a:lumMod val="75000"/>
                  </a:schemeClr>
                </a:solidFill>
              </a:rPr>
              <a:t>95</a:t>
            </a:r>
            <a:r>
              <a:rPr lang="en-GB" sz="2800" dirty="0" smtClean="0">
                <a:solidFill>
                  <a:schemeClr val="accent1">
                    <a:lumMod val="75000"/>
                  </a:schemeClr>
                </a:solidFill>
              </a:rPr>
              <a:t> plastic bottles each year. </a:t>
            </a:r>
            <a:endParaRPr lang="en-GB" sz="2800" dirty="0">
              <a:solidFill>
                <a:schemeClr val="accent1">
                  <a:lumMod val="75000"/>
                </a:schemeClr>
              </a:solidFill>
            </a:endParaRPr>
          </a:p>
        </p:txBody>
      </p:sp>
    </p:spTree>
    <p:extLst>
      <p:ext uri="{BB962C8B-B14F-4D97-AF65-F5344CB8AC3E}">
        <p14:creationId xmlns:p14="http://schemas.microsoft.com/office/powerpoint/2010/main" val="4143241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0"/>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1658</TotalTime>
  <Words>1607</Words>
  <Application>Microsoft Office PowerPoint</Application>
  <PresentationFormat>On-screen Show (4:3)</PresentationFormat>
  <Paragraphs>137</Paragraphs>
  <Slides>25</Slides>
  <Notes>25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ＭＳ Ｐゴシック</vt:lpstr>
      <vt:lpstr>Aharoni</vt:lpstr>
      <vt:lpstr>Arial</vt:lpstr>
      <vt:lpstr>Calibri</vt:lpstr>
      <vt:lpstr>Comic Sans MS</vt:lpstr>
      <vt:lpstr>Impact</vt:lpstr>
      <vt:lpstr>Times New Roman</vt:lpstr>
      <vt:lpstr>Office Theme</vt:lpstr>
      <vt:lpstr>1_Office Theme</vt:lpstr>
      <vt:lpstr>PowerPoint Presentation</vt:lpstr>
      <vt:lpstr>PowerPoint Presentation</vt:lpstr>
      <vt:lpstr>What is Waste?</vt:lpstr>
      <vt:lpstr>People in Antrim and Newtownabbey send waste the same weight as a cruise ship to landfill each year!</vt:lpstr>
      <vt:lpstr>That’s a lot of waste!</vt:lpstr>
      <vt:lpstr>PowerPoint Presentation</vt:lpstr>
      <vt:lpstr>What is paper made from?</vt:lpstr>
      <vt:lpstr>PowerPoint Presentation</vt:lpstr>
      <vt:lpstr>PowerPoint Presentation</vt:lpstr>
      <vt:lpstr>Animals eat plastic or get stuck in it.  </vt:lpstr>
      <vt:lpstr>Plastics breaks down into tiny pieces that fish and other creatures eat.</vt:lpstr>
      <vt:lpstr>What can we do?</vt:lpstr>
      <vt:lpstr>is the best option</vt:lpstr>
      <vt:lpstr>PowerPoint Presentation</vt:lpstr>
      <vt:lpstr>PowerPoint Presentation</vt:lpstr>
      <vt:lpstr>Use a reusable shopping bag</vt:lpstr>
      <vt:lpstr>PowerPoint Presentation</vt:lpstr>
      <vt:lpstr>Did you know?</vt:lpstr>
      <vt:lpstr>Do you know where your recycling bin is at school? </vt:lpstr>
      <vt:lpstr>PowerPoint Presentation</vt:lpstr>
      <vt:lpstr>Tree Home Activity</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Rethink Waste Project</dc:title>
  <dc:creator>Ruth Van Ry</dc:creator>
  <cp:lastModifiedBy>Cathy Gorman</cp:lastModifiedBy>
  <cp:revision>142</cp:revision>
  <dcterms:created xsi:type="dcterms:W3CDTF">2012-10-30T12:32:10Z</dcterms:created>
  <dcterms:modified xsi:type="dcterms:W3CDTF">2019-01-16T09:33:30Z</dcterms:modified>
</cp:coreProperties>
</file>