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304" r:id="rId3"/>
    <p:sldId id="332" r:id="rId4"/>
    <p:sldId id="320" r:id="rId5"/>
    <p:sldId id="326" r:id="rId6"/>
    <p:sldId id="333" r:id="rId7"/>
    <p:sldId id="340" r:id="rId8"/>
    <p:sldId id="324" r:id="rId9"/>
    <p:sldId id="325" r:id="rId10"/>
    <p:sldId id="309" r:id="rId11"/>
    <p:sldId id="297" r:id="rId12"/>
    <p:sldId id="308" r:id="rId13"/>
    <p:sldId id="306" r:id="rId14"/>
    <p:sldId id="302" r:id="rId15"/>
    <p:sldId id="310" r:id="rId16"/>
    <p:sldId id="327" r:id="rId17"/>
    <p:sldId id="337" r:id="rId18"/>
    <p:sldId id="356" r:id="rId19"/>
    <p:sldId id="3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509" autoAdjust="0"/>
    <p:restoredTop sz="94660"/>
  </p:normalViewPr>
  <p:slideViewPr>
    <p:cSldViewPr snapToGrid="0">
      <p:cViewPr varScale="1">
        <p:scale>
          <a:sx n="56" d="100"/>
          <a:sy n="56" d="100"/>
        </p:scale>
        <p:origin x="78" y="237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0344BF-3DA1-4D2C-B95A-4D1133E5D542}"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269381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344BF-3DA1-4D2C-B95A-4D1133E5D542}"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12388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344BF-3DA1-4D2C-B95A-4D1133E5D542}"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47979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344BF-3DA1-4D2C-B95A-4D1133E5D542}"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220505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344BF-3DA1-4D2C-B95A-4D1133E5D542}"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7937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0344BF-3DA1-4D2C-B95A-4D1133E5D542}"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241664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0344BF-3DA1-4D2C-B95A-4D1133E5D542}" type="datetimeFigureOut">
              <a:rPr lang="en-GB" smtClean="0"/>
              <a:t>20/03/2018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312484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0344BF-3DA1-4D2C-B95A-4D1133E5D542}" type="datetimeFigureOut">
              <a:rPr lang="en-GB" smtClean="0"/>
              <a:t>20/03/2018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6150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344BF-3DA1-4D2C-B95A-4D1133E5D542}" type="datetimeFigureOut">
              <a:rPr lang="en-GB" smtClean="0"/>
              <a:t>20/03/2018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36925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344BF-3DA1-4D2C-B95A-4D1133E5D542}"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187116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344BF-3DA1-4D2C-B95A-4D1133E5D542}"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D956C-C874-4D18-B496-92FE391F6353}" type="slidenum">
              <a:rPr lang="en-GB" smtClean="0"/>
              <a:t>‹#›</a:t>
            </a:fld>
            <a:endParaRPr lang="en-GB"/>
          </a:p>
        </p:txBody>
      </p:sp>
    </p:spTree>
    <p:extLst>
      <p:ext uri="{BB962C8B-B14F-4D97-AF65-F5344CB8AC3E}">
        <p14:creationId xmlns:p14="http://schemas.microsoft.com/office/powerpoint/2010/main" val="33667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44BF-3DA1-4D2C-B95A-4D1133E5D542}" type="datetimeFigureOut">
              <a:rPr lang="en-GB" smtClean="0"/>
              <a:t>20/03/2018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D956C-C874-4D18-B496-92FE391F6353}" type="slidenum">
              <a:rPr lang="en-GB" smtClean="0"/>
              <a:t>‹#›</a:t>
            </a:fld>
            <a:endParaRPr lang="en-GB"/>
          </a:p>
        </p:txBody>
      </p:sp>
    </p:spTree>
    <p:extLst>
      <p:ext uri="{BB962C8B-B14F-4D97-AF65-F5344CB8AC3E}">
        <p14:creationId xmlns:p14="http://schemas.microsoft.com/office/powerpoint/2010/main" val="1517365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741" y="1270357"/>
            <a:ext cx="6066204" cy="1725031"/>
          </a:xfrm>
        </p:spPr>
        <p:txBody>
          <a:bodyPr>
            <a:normAutofit/>
          </a:bodyPr>
          <a:lstStyle/>
          <a:p>
            <a:r>
              <a:rPr lang="en-GB" sz="8000" b="1" dirty="0" smtClean="0"/>
              <a:t>Water is Life</a:t>
            </a:r>
            <a:br>
              <a:rPr lang="en-GB" sz="8000" b="1" dirty="0" smtClean="0"/>
            </a:br>
            <a:endParaRPr lang="en-GB" sz="2000" b="1" dirty="0"/>
          </a:p>
        </p:txBody>
      </p:sp>
      <p:grpSp>
        <p:nvGrpSpPr>
          <p:cNvPr id="4" name="Group 27"/>
          <p:cNvGrpSpPr>
            <a:grpSpLocks/>
          </p:cNvGrpSpPr>
          <p:nvPr/>
        </p:nvGrpSpPr>
        <p:grpSpPr bwMode="auto">
          <a:xfrm>
            <a:off x="170242" y="2940682"/>
            <a:ext cx="1805149" cy="1094166"/>
            <a:chOff x="192" y="1254"/>
            <a:chExt cx="1224" cy="1090"/>
          </a:xfrm>
        </p:grpSpPr>
        <p:pic>
          <p:nvPicPr>
            <p:cNvPr id="6" name="Picture 16" descr="bio-divers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 y="1254"/>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p:nvSpPr>
          <p:spPr bwMode="auto">
            <a:xfrm>
              <a:off x="192" y="2160"/>
              <a:ext cx="122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300"/>
                </a:lnSpc>
                <a:spcBef>
                  <a:spcPts val="800"/>
                </a:spcBef>
                <a:buClr>
                  <a:srgbClr val="00A957"/>
                </a:buClr>
                <a:buFont typeface="Zapf Dingbats" pitchFamily="84" charset="2"/>
                <a:buNone/>
              </a:pPr>
              <a:r>
                <a:rPr lang="en-GB" altLang="en-US" sz="1800" b="1">
                  <a:solidFill>
                    <a:srgbClr val="29256A"/>
                  </a:solidFill>
                  <a:latin typeface="Verdana" panose="020B0604030504040204" pitchFamily="34" charset="0"/>
                </a:rPr>
                <a:t>Biodiversity</a:t>
              </a:r>
              <a:endParaRPr lang="en-US" altLang="en-US" sz="1800" b="1">
                <a:solidFill>
                  <a:srgbClr val="29256A"/>
                </a:solidFill>
                <a:latin typeface="Verdana" panose="020B0604030504040204" pitchFamily="34" charset="0"/>
              </a:endParaRPr>
            </a:p>
          </p:txBody>
        </p:sp>
      </p:grpSp>
      <p:grpSp>
        <p:nvGrpSpPr>
          <p:cNvPr id="8" name="Group 30"/>
          <p:cNvGrpSpPr>
            <a:grpSpLocks/>
          </p:cNvGrpSpPr>
          <p:nvPr/>
        </p:nvGrpSpPr>
        <p:grpSpPr bwMode="auto">
          <a:xfrm>
            <a:off x="2000249" y="4696958"/>
            <a:ext cx="1264519" cy="1230112"/>
            <a:chOff x="3480" y="1285"/>
            <a:chExt cx="1059" cy="1279"/>
          </a:xfrm>
        </p:grpSpPr>
        <p:pic>
          <p:nvPicPr>
            <p:cNvPr id="9" name="Picture 20" descr="global_perspect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5" y="1285"/>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5"/>
            <p:cNvSpPr>
              <a:spLocks noChangeArrowheads="1"/>
            </p:cNvSpPr>
            <p:nvPr/>
          </p:nvSpPr>
          <p:spPr bwMode="auto">
            <a:xfrm>
              <a:off x="3480" y="2160"/>
              <a:ext cx="105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29256A"/>
                  </a:solidFill>
                  <a:latin typeface="Verdana" panose="020B0604030504040204" pitchFamily="34" charset="0"/>
                </a:rPr>
                <a:t>Global </a:t>
              </a:r>
            </a:p>
            <a:p>
              <a:pPr algn="ctr" eaLnBrk="1" hangingPunct="1">
                <a:spcBef>
                  <a:spcPct val="0"/>
                </a:spcBef>
                <a:buFontTx/>
                <a:buNone/>
              </a:pPr>
              <a:r>
                <a:rPr lang="en-GB" altLang="en-US" sz="1800" b="1">
                  <a:solidFill>
                    <a:srgbClr val="29256A"/>
                  </a:solidFill>
                  <a:latin typeface="Verdana" panose="020B0604030504040204" pitchFamily="34" charset="0"/>
                </a:rPr>
                <a:t>Perspective</a:t>
              </a:r>
              <a:endParaRPr lang="en-US" altLang="en-US" sz="1800" b="1">
                <a:solidFill>
                  <a:srgbClr val="29256A"/>
                </a:solidFill>
                <a:latin typeface="Verdana" panose="020B0604030504040204" pitchFamily="34" charset="0"/>
              </a:endParaRPr>
            </a:p>
          </p:txBody>
        </p:sp>
      </p:grpSp>
      <p:grpSp>
        <p:nvGrpSpPr>
          <p:cNvPr id="11" name="Group 32"/>
          <p:cNvGrpSpPr>
            <a:grpSpLocks/>
          </p:cNvGrpSpPr>
          <p:nvPr/>
        </p:nvGrpSpPr>
        <p:grpSpPr bwMode="auto">
          <a:xfrm>
            <a:off x="492916" y="4696957"/>
            <a:ext cx="1308586" cy="1173163"/>
            <a:chOff x="4464" y="1285"/>
            <a:chExt cx="1029" cy="1279"/>
          </a:xfrm>
        </p:grpSpPr>
        <p:pic>
          <p:nvPicPr>
            <p:cNvPr id="12" name="Picture 21" descr="healthy-liv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4" y="1285"/>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1"/>
            <p:cNvSpPr>
              <a:spLocks noChangeArrowheads="1"/>
            </p:cNvSpPr>
            <p:nvPr/>
          </p:nvSpPr>
          <p:spPr bwMode="auto">
            <a:xfrm>
              <a:off x="4608" y="2160"/>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29256A"/>
                  </a:solidFill>
                  <a:latin typeface="Verdana" panose="020B0604030504040204" pitchFamily="34" charset="0"/>
                </a:rPr>
                <a:t>Healthy</a:t>
              </a:r>
            </a:p>
            <a:p>
              <a:pPr algn="ctr" eaLnBrk="1" hangingPunct="1">
                <a:spcBef>
                  <a:spcPct val="0"/>
                </a:spcBef>
                <a:buFontTx/>
                <a:buNone/>
              </a:pPr>
              <a:r>
                <a:rPr lang="en-GB" altLang="en-US" sz="1800" b="1">
                  <a:solidFill>
                    <a:srgbClr val="29256A"/>
                  </a:solidFill>
                  <a:latin typeface="Verdana" panose="020B0604030504040204" pitchFamily="34" charset="0"/>
                </a:rPr>
                <a:t>Living</a:t>
              </a:r>
              <a:endParaRPr lang="en-US" altLang="en-US" sz="1800" b="1">
                <a:solidFill>
                  <a:srgbClr val="29256A"/>
                </a:solidFill>
                <a:latin typeface="Verdana" panose="020B0604030504040204" pitchFamily="34" charset="0"/>
              </a:endParaRPr>
            </a:p>
          </p:txBody>
        </p:sp>
      </p:grpSp>
      <p:grpSp>
        <p:nvGrpSpPr>
          <p:cNvPr id="14" name="Group 29"/>
          <p:cNvGrpSpPr>
            <a:grpSpLocks/>
          </p:cNvGrpSpPr>
          <p:nvPr/>
        </p:nvGrpSpPr>
        <p:grpSpPr bwMode="auto">
          <a:xfrm>
            <a:off x="3246857" y="4739982"/>
            <a:ext cx="1733549" cy="1343025"/>
            <a:chOff x="2520" y="1285"/>
            <a:chExt cx="1224" cy="1059"/>
          </a:xfrm>
        </p:grpSpPr>
        <p:pic>
          <p:nvPicPr>
            <p:cNvPr id="15" name="Picture 18" descr="energ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17" y="1285"/>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4"/>
            <p:cNvSpPr txBox="1">
              <a:spLocks noChangeArrowheads="1"/>
            </p:cNvSpPr>
            <p:nvPr/>
          </p:nvSpPr>
          <p:spPr bwMode="auto">
            <a:xfrm>
              <a:off x="2520" y="2160"/>
              <a:ext cx="122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300"/>
                </a:lnSpc>
                <a:spcBef>
                  <a:spcPts val="800"/>
                </a:spcBef>
                <a:buClr>
                  <a:srgbClr val="00A957"/>
                </a:buClr>
                <a:buFont typeface="Zapf Dingbats" pitchFamily="84" charset="2"/>
                <a:buNone/>
              </a:pPr>
              <a:r>
                <a:rPr lang="en-GB" altLang="en-US" sz="1800" b="1">
                  <a:solidFill>
                    <a:srgbClr val="29256A"/>
                  </a:solidFill>
                  <a:latin typeface="Verdana" panose="020B0604030504040204" pitchFamily="34" charset="0"/>
                </a:rPr>
                <a:t>Energy</a:t>
              </a:r>
              <a:endParaRPr lang="en-US" altLang="en-US" sz="1800" b="1">
                <a:solidFill>
                  <a:srgbClr val="29256A"/>
                </a:solidFill>
                <a:latin typeface="Verdana" panose="020B0604030504040204" pitchFamily="34" charset="0"/>
              </a:endParaRPr>
            </a:p>
          </p:txBody>
        </p:sp>
      </p:grpSp>
      <p:grpSp>
        <p:nvGrpSpPr>
          <p:cNvPr id="17" name="Group 50"/>
          <p:cNvGrpSpPr>
            <a:grpSpLocks/>
          </p:cNvGrpSpPr>
          <p:nvPr/>
        </p:nvGrpSpPr>
        <p:grpSpPr bwMode="auto">
          <a:xfrm>
            <a:off x="483173" y="463153"/>
            <a:ext cx="1657351" cy="1702972"/>
            <a:chOff x="4608" y="1237"/>
            <a:chExt cx="1029" cy="1106"/>
          </a:xfrm>
        </p:grpSpPr>
        <p:pic>
          <p:nvPicPr>
            <p:cNvPr id="18" name="Picture 39" descr="wat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08" y="1237"/>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5"/>
            <p:cNvSpPr>
              <a:spLocks noChangeArrowheads="1"/>
            </p:cNvSpPr>
            <p:nvPr/>
          </p:nvSpPr>
          <p:spPr bwMode="auto">
            <a:xfrm>
              <a:off x="4819" y="2112"/>
              <a:ext cx="6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29256A"/>
                  </a:solidFill>
                  <a:latin typeface="Verdana" panose="020B0604030504040204" pitchFamily="34" charset="0"/>
                </a:rPr>
                <a:t>Water</a:t>
              </a:r>
              <a:endParaRPr lang="en-US" altLang="en-US" sz="1800" b="1">
                <a:solidFill>
                  <a:srgbClr val="29256A"/>
                </a:solidFill>
                <a:latin typeface="Verdana" panose="020B0604030504040204" pitchFamily="34" charset="0"/>
              </a:endParaRPr>
            </a:p>
          </p:txBody>
        </p:sp>
      </p:grpSp>
      <p:grpSp>
        <p:nvGrpSpPr>
          <p:cNvPr id="20" name="Group 28"/>
          <p:cNvGrpSpPr>
            <a:grpSpLocks/>
          </p:cNvGrpSpPr>
          <p:nvPr/>
        </p:nvGrpSpPr>
        <p:grpSpPr bwMode="auto">
          <a:xfrm>
            <a:off x="1913908" y="2884704"/>
            <a:ext cx="1332949" cy="1150144"/>
            <a:chOff x="1344" y="1285"/>
            <a:chExt cx="1224" cy="1243"/>
          </a:xfrm>
        </p:grpSpPr>
        <p:pic>
          <p:nvPicPr>
            <p:cNvPr id="21" name="Picture 17" descr="climat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41" y="1285"/>
              <a:ext cx="1029"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3"/>
            <p:cNvSpPr txBox="1">
              <a:spLocks noChangeArrowheads="1"/>
            </p:cNvSpPr>
            <p:nvPr/>
          </p:nvSpPr>
          <p:spPr bwMode="auto">
            <a:xfrm>
              <a:off x="1344" y="2160"/>
              <a:ext cx="12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300"/>
                </a:lnSpc>
                <a:spcBef>
                  <a:spcPts val="800"/>
                </a:spcBef>
                <a:buClr>
                  <a:srgbClr val="00A957"/>
                </a:buClr>
                <a:buFont typeface="Zapf Dingbats" pitchFamily="84" charset="2"/>
                <a:buNone/>
              </a:pPr>
              <a:r>
                <a:rPr lang="en-GB" altLang="en-US" sz="1800" b="1">
                  <a:solidFill>
                    <a:srgbClr val="29256A"/>
                  </a:solidFill>
                  <a:latin typeface="Verdana" panose="020B0604030504040204" pitchFamily="34" charset="0"/>
                </a:rPr>
                <a:t>Climate Change</a:t>
              </a:r>
              <a:endParaRPr lang="en-US" altLang="en-US" sz="1800" b="1">
                <a:solidFill>
                  <a:srgbClr val="29256A"/>
                </a:solidFill>
                <a:latin typeface="Verdana" panose="020B0604030504040204" pitchFamily="34" charset="0"/>
              </a:endParaRPr>
            </a:p>
          </p:txBody>
        </p:sp>
      </p:grpSp>
      <p:pic>
        <p:nvPicPr>
          <p:cNvPr id="23" name="Picture 22"/>
          <p:cNvPicPr/>
          <p:nvPr/>
        </p:nvPicPr>
        <p:blipFill>
          <a:blip r:embed="rId8" cstate="email">
            <a:extLst>
              <a:ext uri="{28A0092B-C50C-407E-A947-70E740481C1C}">
                <a14:useLocalDpi xmlns:a14="http://schemas.microsoft.com/office/drawing/2010/main"/>
              </a:ext>
            </a:extLst>
          </a:blip>
          <a:srcRect/>
          <a:stretch>
            <a:fillRect/>
          </a:stretch>
        </p:blipFill>
        <p:spPr bwMode="auto">
          <a:xfrm>
            <a:off x="8756650" y="2166125"/>
            <a:ext cx="1105535" cy="1039242"/>
          </a:xfrm>
          <a:prstGeom prst="rect">
            <a:avLst/>
          </a:prstGeom>
          <a:noFill/>
          <a:ln>
            <a:noFill/>
          </a:ln>
          <a:effectLst/>
        </p:spPr>
      </p:pic>
      <p:pic>
        <p:nvPicPr>
          <p:cNvPr id="24" name="Picture 23"/>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58463" y="2178199"/>
            <a:ext cx="1124585" cy="1124585"/>
          </a:xfrm>
          <a:prstGeom prst="rect">
            <a:avLst/>
          </a:prstGeom>
          <a:noFill/>
          <a:ln>
            <a:noFill/>
          </a:ln>
          <a:effectLst/>
        </p:spPr>
      </p:pic>
      <p:pic>
        <p:nvPicPr>
          <p:cNvPr id="25" name="Picture 24"/>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563543" y="3577870"/>
            <a:ext cx="1119505" cy="1119505"/>
          </a:xfrm>
          <a:prstGeom prst="rect">
            <a:avLst/>
          </a:prstGeom>
          <a:noFill/>
          <a:ln>
            <a:noFill/>
          </a:ln>
          <a:effectLst/>
        </p:spPr>
      </p:pic>
      <p:pic>
        <p:nvPicPr>
          <p:cNvPr id="26" name="Picture 25"/>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39413" y="4958213"/>
            <a:ext cx="1127760" cy="1124794"/>
          </a:xfrm>
          <a:prstGeom prst="rect">
            <a:avLst/>
          </a:prstGeom>
          <a:noFill/>
          <a:ln>
            <a:noFill/>
          </a:ln>
          <a:effectLst/>
        </p:spPr>
      </p:pic>
      <p:pic>
        <p:nvPicPr>
          <p:cNvPr id="27" name="Picture 26"/>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76609" y="463153"/>
            <a:ext cx="1390564" cy="1439960"/>
          </a:xfrm>
          <a:prstGeom prst="rect">
            <a:avLst/>
          </a:prstGeom>
          <a:noFill/>
          <a:ln>
            <a:noFill/>
          </a:ln>
          <a:effectLst/>
        </p:spPr>
      </p:pic>
      <p:pic>
        <p:nvPicPr>
          <p:cNvPr id="28" name="Picture 27"/>
          <p:cNvPicPr/>
          <p:nvPr/>
        </p:nvPicPr>
        <p:blipFill>
          <a:blip r:embed="rId13" cstate="email">
            <a:extLst>
              <a:ext uri="{28A0092B-C50C-407E-A947-70E740481C1C}">
                <a14:useLocalDpi xmlns:a14="http://schemas.microsoft.com/office/drawing/2010/main"/>
              </a:ext>
            </a:extLst>
          </a:blip>
          <a:srcRect/>
          <a:stretch>
            <a:fillRect/>
          </a:stretch>
        </p:blipFill>
        <p:spPr bwMode="auto">
          <a:xfrm>
            <a:off x="8756650" y="3476330"/>
            <a:ext cx="1105535" cy="1123315"/>
          </a:xfrm>
          <a:prstGeom prst="rect">
            <a:avLst/>
          </a:prstGeom>
          <a:noFill/>
          <a:ln>
            <a:noFill/>
          </a:ln>
          <a:effectLst/>
        </p:spPr>
      </p:pic>
      <p:pic>
        <p:nvPicPr>
          <p:cNvPr id="29" name="Picture 28"/>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57920" y="4935717"/>
            <a:ext cx="1104265" cy="1104265"/>
          </a:xfrm>
          <a:prstGeom prst="rect">
            <a:avLst/>
          </a:prstGeom>
          <a:noFill/>
          <a:ln>
            <a:noFill/>
          </a:ln>
          <a:effectLst/>
        </p:spPr>
      </p:pic>
      <p:pic>
        <p:nvPicPr>
          <p:cNvPr id="30" name="Picture 29"/>
          <p:cNvPicPr/>
          <p:nvPr/>
        </p:nvPicPr>
        <p:blipFill>
          <a:blip r:embed="rId15" cstate="email">
            <a:extLst>
              <a:ext uri="{28A0092B-C50C-407E-A947-70E740481C1C}">
                <a14:useLocalDpi xmlns:a14="http://schemas.microsoft.com/office/drawing/2010/main"/>
              </a:ext>
            </a:extLst>
          </a:blip>
          <a:srcRect/>
          <a:stretch>
            <a:fillRect/>
          </a:stretch>
        </p:blipFill>
        <p:spPr bwMode="auto">
          <a:xfrm>
            <a:off x="7074896" y="4935716"/>
            <a:ext cx="1104265" cy="1104265"/>
          </a:xfrm>
          <a:prstGeom prst="rect">
            <a:avLst/>
          </a:prstGeom>
          <a:noFill/>
          <a:ln>
            <a:noFill/>
          </a:ln>
          <a:effectLst/>
        </p:spPr>
      </p:pic>
      <p:pic>
        <p:nvPicPr>
          <p:cNvPr id="31" name="Picture 30"/>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88231" y="3476330"/>
            <a:ext cx="1090930" cy="1090930"/>
          </a:xfrm>
          <a:prstGeom prst="rect">
            <a:avLst/>
          </a:prstGeom>
          <a:noFill/>
          <a:ln>
            <a:noFill/>
          </a:ln>
          <a:effectLst/>
        </p:spPr>
      </p:pic>
    </p:spTree>
    <p:extLst>
      <p:ext uri="{BB962C8B-B14F-4D97-AF65-F5344CB8AC3E}">
        <p14:creationId xmlns:p14="http://schemas.microsoft.com/office/powerpoint/2010/main" val="30777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610" y="508339"/>
            <a:ext cx="2964238" cy="2104232"/>
          </a:xfrm>
        </p:spPr>
        <p:txBody>
          <a:bodyPr>
            <a:normAutofit/>
          </a:bodyPr>
          <a:lstStyle/>
          <a:p>
            <a:pPr algn="ctr"/>
            <a:r>
              <a:rPr lang="en-GB" dirty="0" smtClean="0"/>
              <a:t>Water is </a:t>
            </a:r>
            <a:br>
              <a:rPr lang="en-GB" dirty="0" smtClean="0"/>
            </a:br>
            <a:r>
              <a:rPr lang="en-GB" dirty="0" smtClean="0"/>
              <a:t>for </a:t>
            </a:r>
            <a:br>
              <a:rPr lang="en-GB" dirty="0" smtClean="0"/>
            </a:br>
            <a:r>
              <a:rPr lang="en-GB" dirty="0" smtClean="0"/>
              <a:t>Health</a:t>
            </a:r>
            <a:endParaRPr lang="en-GB"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25"/>
            <a:ext cx="4044648" cy="3033486"/>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8030" y="3007179"/>
            <a:ext cx="5134428" cy="3850821"/>
          </a:xfrm>
        </p:spPr>
      </p:pic>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0343" y="0"/>
            <a:ext cx="4731657" cy="354874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0114" y="3033486"/>
            <a:ext cx="5548086" cy="3824514"/>
          </a:xfrm>
          <a:prstGeom prst="rect">
            <a:avLst/>
          </a:prstGeom>
        </p:spPr>
      </p:pic>
    </p:spTree>
    <p:extLst>
      <p:ext uri="{BB962C8B-B14F-4D97-AF65-F5344CB8AC3E}">
        <p14:creationId xmlns:p14="http://schemas.microsoft.com/office/powerpoint/2010/main" val="68740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859" y="177554"/>
            <a:ext cx="2725445" cy="1325563"/>
          </a:xfrm>
        </p:spPr>
        <p:txBody>
          <a:bodyPr/>
          <a:lstStyle/>
          <a:p>
            <a:pPr algn="ctr"/>
            <a:r>
              <a:rPr lang="en-GB" dirty="0" smtClean="0"/>
              <a:t>Water is Food</a:t>
            </a: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72652" y="0"/>
            <a:ext cx="4619348" cy="395279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799643"/>
            <a:ext cx="4319373" cy="3058358"/>
          </a:xfrm>
          <a:prstGeom prst="rect">
            <a:avLst/>
          </a:prstGeom>
        </p:spPr>
      </p:pic>
      <p:sp>
        <p:nvSpPr>
          <p:cNvPr id="9" name="TextBox 8"/>
          <p:cNvSpPr txBox="1"/>
          <p:nvPr/>
        </p:nvSpPr>
        <p:spPr>
          <a:xfrm>
            <a:off x="2159685" y="6234673"/>
            <a:ext cx="1977309" cy="553998"/>
          </a:xfrm>
          <a:prstGeom prst="rect">
            <a:avLst/>
          </a:prstGeom>
          <a:noFill/>
        </p:spPr>
        <p:txBody>
          <a:bodyPr wrap="square" rtlCol="0">
            <a:spAutoFit/>
          </a:bodyPr>
          <a:lstStyle/>
          <a:p>
            <a:pPr algn="r"/>
            <a:r>
              <a:rPr lang="en-GB" sz="1000" dirty="0"/>
              <a:t>http://wfn.project-platforms.com/Reports/Report47-WaterFootprintCrops-Vol1.pdf</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9719" y="1976399"/>
            <a:ext cx="3172585" cy="4193582"/>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38479" y="3994369"/>
            <a:ext cx="3953522" cy="2863632"/>
          </a:xfrm>
          <a:prstGeom prst="rect">
            <a:avLst/>
          </a:prstGeom>
        </p:spPr>
      </p:pic>
      <p:sp>
        <p:nvSpPr>
          <p:cNvPr id="13" name="TextBox 12"/>
          <p:cNvSpPr txBox="1"/>
          <p:nvPr/>
        </p:nvSpPr>
        <p:spPr>
          <a:xfrm>
            <a:off x="9773" y="3195961"/>
            <a:ext cx="4309598" cy="584775"/>
          </a:xfrm>
          <a:prstGeom prst="rect">
            <a:avLst/>
          </a:prstGeom>
          <a:noFill/>
        </p:spPr>
        <p:txBody>
          <a:bodyPr wrap="square" rtlCol="0">
            <a:spAutoFit/>
          </a:bodyPr>
          <a:lstStyle/>
          <a:p>
            <a:r>
              <a:rPr lang="en-GB" sz="1600" b="1" dirty="0" smtClean="0"/>
              <a:t>Contribution of different crops to the total water footprint of global crop production (1996-2005)</a:t>
            </a:r>
            <a:endParaRPr lang="en-GB" sz="1600" b="1" dirty="0"/>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73" y="11344"/>
            <a:ext cx="4596208" cy="2891654"/>
          </a:xfrm>
          <a:prstGeom prst="rect">
            <a:avLst/>
          </a:prstGeom>
        </p:spPr>
      </p:pic>
    </p:spTree>
    <p:extLst>
      <p:ext uri="{BB962C8B-B14F-4D97-AF65-F5344CB8AC3E}">
        <p14:creationId xmlns:p14="http://schemas.microsoft.com/office/powerpoint/2010/main" val="411344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488" y="674848"/>
            <a:ext cx="1855996" cy="1858587"/>
          </a:xfrm>
        </p:spPr>
        <p:txBody>
          <a:bodyPr>
            <a:normAutofit fontScale="90000"/>
          </a:bodyPr>
          <a:lstStyle/>
          <a:p>
            <a:pPr algn="ctr"/>
            <a:r>
              <a:rPr lang="en-GB" dirty="0" smtClean="0"/>
              <a:t>Water is </a:t>
            </a:r>
            <a:br>
              <a:rPr lang="en-GB" dirty="0" smtClean="0"/>
            </a:br>
            <a:r>
              <a:rPr lang="en-GB" dirty="0" smtClean="0"/>
              <a:t>Food</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8" y="0"/>
            <a:ext cx="4752110" cy="35640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8246" y="3030638"/>
            <a:ext cx="5103150" cy="382736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4290" y="3649718"/>
            <a:ext cx="4277710" cy="3208282"/>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4290" y="1"/>
            <a:ext cx="4277710" cy="3208282"/>
          </a:xfrm>
          <a:prstGeom prst="rect">
            <a:avLst/>
          </a:prstGeom>
        </p:spPr>
      </p:pic>
      <p:pic>
        <p:nvPicPr>
          <p:cNvPr id="12" name="Content Placeholder 3"/>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0" y="4303986"/>
            <a:ext cx="3405352" cy="2554014"/>
          </a:xfrm>
        </p:spPr>
      </p:pic>
    </p:spTree>
    <p:extLst>
      <p:ext uri="{BB962C8B-B14F-4D97-AF65-F5344CB8AC3E}">
        <p14:creationId xmlns:p14="http://schemas.microsoft.com/office/powerpoint/2010/main" val="44500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5801784" cy="4351338"/>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3880" y="1079355"/>
            <a:ext cx="4714009" cy="353550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5855" y="0"/>
            <a:ext cx="3796145" cy="2847109"/>
          </a:xfrm>
          <a:prstGeom prst="rect">
            <a:avLst/>
          </a:prstGeom>
        </p:spPr>
      </p:pic>
      <p:pic>
        <p:nvPicPr>
          <p:cNvPr id="8" name="Content Placeholder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9021" y="3735244"/>
            <a:ext cx="4282979" cy="3212234"/>
          </a:xfrm>
          <a:prstGeom prst="rect">
            <a:avLst/>
          </a:prstGeom>
        </p:spPr>
      </p:pic>
      <p:sp>
        <p:nvSpPr>
          <p:cNvPr id="3" name="TextBox 2"/>
          <p:cNvSpPr txBox="1"/>
          <p:nvPr/>
        </p:nvSpPr>
        <p:spPr>
          <a:xfrm>
            <a:off x="87368" y="4716463"/>
            <a:ext cx="5288674" cy="2123658"/>
          </a:xfrm>
          <a:prstGeom prst="rect">
            <a:avLst/>
          </a:prstGeom>
          <a:noFill/>
        </p:spPr>
        <p:txBody>
          <a:bodyPr wrap="square" rtlCol="0">
            <a:spAutoFit/>
          </a:bodyPr>
          <a:lstStyle/>
          <a:p>
            <a:pPr algn="ctr"/>
            <a:r>
              <a:rPr lang="en-GB" sz="4400" dirty="0" smtClean="0">
                <a:latin typeface="+mj-lt"/>
              </a:rPr>
              <a:t>Water is Transport, Tourism, Recreation and Leisure</a:t>
            </a:r>
            <a:endParaRPr lang="en-GB" sz="4400" dirty="0">
              <a:latin typeface="+mj-lt"/>
            </a:endParaRPr>
          </a:p>
        </p:txBody>
      </p:sp>
    </p:spTree>
    <p:extLst>
      <p:ext uri="{BB962C8B-B14F-4D97-AF65-F5344CB8AC3E}">
        <p14:creationId xmlns:p14="http://schemas.microsoft.com/office/powerpoint/2010/main" val="81720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448" y="0"/>
            <a:ext cx="3705225" cy="1325563"/>
          </a:xfrm>
        </p:spPr>
        <p:txBody>
          <a:bodyPr/>
          <a:lstStyle/>
          <a:p>
            <a:r>
              <a:rPr lang="en-GB" dirty="0" smtClean="0"/>
              <a:t>Water is </a:t>
            </a:r>
            <a:r>
              <a:rPr lang="en-GB" dirty="0"/>
              <a:t>P</a:t>
            </a:r>
            <a:r>
              <a:rPr lang="en-GB" dirty="0" smtClean="0"/>
              <a:t>ower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3099" y="0"/>
            <a:ext cx="4968901"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01" y="4087812"/>
            <a:ext cx="6384899" cy="2770188"/>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a:stretch/>
        </p:blipFill>
        <p:spPr bwMode="auto">
          <a:xfrm>
            <a:off x="517180" y="1150144"/>
            <a:ext cx="4944110" cy="278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202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956" y="0"/>
            <a:ext cx="3658915" cy="1600719"/>
          </a:xfrm>
        </p:spPr>
        <p:txBody>
          <a:bodyPr>
            <a:normAutofit/>
          </a:bodyPr>
          <a:lstStyle/>
          <a:p>
            <a:pPr algn="ctr"/>
            <a:r>
              <a:rPr lang="en-GB" dirty="0" smtClean="0"/>
              <a:t>Water is Biodiversity</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0"/>
            <a:ext cx="4540469" cy="340535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363" y="-35362"/>
            <a:ext cx="3251637" cy="433551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04948"/>
            <a:ext cx="4204068" cy="315305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1156" y="3957249"/>
            <a:ext cx="2895107" cy="290075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204" y="2451588"/>
            <a:ext cx="2874509" cy="215588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0917" y="3529529"/>
            <a:ext cx="4818993" cy="3614245"/>
          </a:xfrm>
          <a:prstGeom prst="rect">
            <a:avLst/>
          </a:prstGeom>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4198242" y="1855034"/>
            <a:ext cx="2402224" cy="2488019"/>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906905" y="1897931"/>
            <a:ext cx="2191407" cy="2254469"/>
          </a:xfrm>
          <a:prstGeom prst="rect">
            <a:avLst/>
          </a:prstGeom>
        </p:spPr>
      </p:pic>
    </p:spTree>
    <p:extLst>
      <p:ext uri="{BB962C8B-B14F-4D97-AF65-F5344CB8AC3E}">
        <p14:creationId xmlns:p14="http://schemas.microsoft.com/office/powerpoint/2010/main" val="14782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175" y="355525"/>
            <a:ext cx="2664373" cy="2678535"/>
          </a:xfrm>
        </p:spPr>
        <p:txBody>
          <a:bodyPr>
            <a:normAutofit fontScale="90000"/>
          </a:bodyPr>
          <a:lstStyle/>
          <a:p>
            <a:pPr algn="ctr"/>
            <a:r>
              <a:rPr lang="en-GB" dirty="0" smtClean="0"/>
              <a:t>Water is Seasonal and Destructive</a:t>
            </a:r>
            <a:br>
              <a:rPr lang="en-GB" dirty="0" smtClean="0"/>
            </a:b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2896485"/>
            <a:ext cx="5549463" cy="3961516"/>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549462" cy="384678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3863" y="2896485"/>
            <a:ext cx="5728138" cy="396151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83548" y="0"/>
            <a:ext cx="3708452" cy="2781339"/>
          </a:xfrm>
          <a:prstGeom prst="rect">
            <a:avLst/>
          </a:prstGeom>
        </p:spPr>
      </p:pic>
    </p:spTree>
    <p:extLst>
      <p:ext uri="{BB962C8B-B14F-4D97-AF65-F5344CB8AC3E}">
        <p14:creationId xmlns:p14="http://schemas.microsoft.com/office/powerpoint/2010/main" val="348547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6469" y="0"/>
            <a:ext cx="5862295" cy="2163765"/>
          </a:xfrm>
          <a:prstGeom prst="rect">
            <a:avLst/>
          </a:prstGeom>
        </p:spPr>
      </p:pic>
      <p:sp>
        <p:nvSpPr>
          <p:cNvPr id="7" name="Title 1"/>
          <p:cNvSpPr>
            <a:spLocks noGrp="1"/>
          </p:cNvSpPr>
          <p:nvPr>
            <p:ph type="title"/>
          </p:nvPr>
        </p:nvSpPr>
        <p:spPr>
          <a:xfrm>
            <a:off x="5062044" y="2163765"/>
            <a:ext cx="6959782" cy="1463278"/>
          </a:xfrm>
        </p:spPr>
        <p:txBody>
          <a:bodyPr>
            <a:normAutofit/>
          </a:bodyPr>
          <a:lstStyle/>
          <a:p>
            <a:pPr algn="ctr"/>
            <a:r>
              <a:rPr lang="en-GB" dirty="0" smtClean="0"/>
              <a:t>Water in Northern Ireland </a:t>
            </a:r>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62096"/>
            <a:ext cx="4995347" cy="2695903"/>
          </a:xfrm>
          <a:prstGeom prst="rect">
            <a:avLst/>
          </a:prstGeom>
        </p:spPr>
      </p:pic>
      <p:pic>
        <p:nvPicPr>
          <p:cNvPr id="8" name="Picture 7"/>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5257800" cy="373697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cstate="email">
            <a:extLst>
              <a:ext uri="{28A0092B-C50C-407E-A947-70E740481C1C}">
                <a14:useLocalDpi xmlns:a14="http://schemas.microsoft.com/office/drawing/2010/main"/>
              </a:ext>
            </a:extLst>
          </a:blip>
          <a:srcRect/>
          <a:stretch/>
        </p:blipFill>
        <p:spPr bwMode="auto">
          <a:xfrm>
            <a:off x="5257800" y="3878317"/>
            <a:ext cx="7070833" cy="2979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56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3888" y="0"/>
            <a:ext cx="4198112" cy="3148584"/>
          </a:xfrm>
          <a:prstGeom prst="rect">
            <a:avLst/>
          </a:prstGeom>
        </p:spPr>
      </p:pic>
      <p:sp>
        <p:nvSpPr>
          <p:cNvPr id="5" name="Title 1"/>
          <p:cNvSpPr>
            <a:spLocks noGrp="1"/>
          </p:cNvSpPr>
          <p:nvPr>
            <p:ph type="title"/>
          </p:nvPr>
        </p:nvSpPr>
        <p:spPr>
          <a:xfrm>
            <a:off x="838200" y="499237"/>
            <a:ext cx="3319272" cy="1325563"/>
          </a:xfrm>
        </p:spPr>
        <p:txBody>
          <a:bodyPr>
            <a:normAutofit fontScale="90000"/>
          </a:bodyPr>
          <a:lstStyle/>
          <a:p>
            <a:pPr algn="ctr"/>
            <a:r>
              <a:rPr lang="en-GB" dirty="0"/>
              <a:t>Tanakambana Secondary School</a:t>
            </a:r>
            <a:br>
              <a:rPr lang="en-GB" dirty="0"/>
            </a:b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472" y="0"/>
            <a:ext cx="4198112" cy="314858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824800"/>
            <a:ext cx="4118101" cy="308857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6112" y="3148584"/>
            <a:ext cx="4945888" cy="370941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9008" y="3959352"/>
            <a:ext cx="3864864" cy="2898648"/>
          </a:xfrm>
          <a:prstGeom prst="rect">
            <a:avLst/>
          </a:prstGeom>
        </p:spPr>
      </p:pic>
    </p:spTree>
    <p:extLst>
      <p:ext uri="{BB962C8B-B14F-4D97-AF65-F5344CB8AC3E}">
        <p14:creationId xmlns:p14="http://schemas.microsoft.com/office/powerpoint/2010/main" val="20349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5801784" cy="4351338"/>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944" y="0"/>
            <a:ext cx="5020056" cy="3346704"/>
          </a:xfrm>
          <a:prstGeom prst="rect">
            <a:avLst/>
          </a:prstGeom>
        </p:spPr>
      </p:pic>
      <p:sp>
        <p:nvSpPr>
          <p:cNvPr id="8" name="Title 1"/>
          <p:cNvSpPr txBox="1">
            <a:spLocks/>
          </p:cNvSpPr>
          <p:nvPr/>
        </p:nvSpPr>
        <p:spPr>
          <a:xfrm>
            <a:off x="0" y="4351339"/>
            <a:ext cx="4210050" cy="25066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5100" dirty="0" smtClean="0"/>
              <a:t>Ambalamanenjana Primary </a:t>
            </a:r>
          </a:p>
          <a:p>
            <a:pPr algn="ctr">
              <a:lnSpc>
                <a:spcPct val="120000"/>
              </a:lnSpc>
            </a:pPr>
            <a:r>
              <a:rPr lang="en-GB" sz="5100" dirty="0" smtClean="0"/>
              <a:t>School</a:t>
            </a:r>
            <a:r>
              <a:rPr lang="en-GB" dirty="0" smtClean="0"/>
              <a:t/>
            </a:r>
            <a:br>
              <a:rPr lang="en-GB" dirty="0" smtClean="0"/>
            </a:br>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0000" y="3429000"/>
            <a:ext cx="4572000" cy="34290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9024" y="3346704"/>
            <a:ext cx="4368800" cy="3511296"/>
          </a:xfrm>
          <a:prstGeom prst="rect">
            <a:avLst/>
          </a:prstGeom>
        </p:spPr>
      </p:pic>
    </p:spTree>
    <p:extLst>
      <p:ext uri="{BB962C8B-B14F-4D97-AF65-F5344CB8AC3E}">
        <p14:creationId xmlns:p14="http://schemas.microsoft.com/office/powerpoint/2010/main" val="372926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8622" y="391703"/>
            <a:ext cx="5754978" cy="1231106"/>
          </a:xfrm>
          <a:prstGeom prst="rect">
            <a:avLst/>
          </a:prstGeom>
        </p:spPr>
        <p:txBody>
          <a:bodyPr vert="horz" wrap="square" lIns="0" tIns="0" rIns="0" bIns="0" rtlCol="0" anchor="ctr">
            <a:spAutoFit/>
          </a:bodyPr>
          <a:lstStyle/>
          <a:p>
            <a:pPr marL="11527" algn="ctr">
              <a:lnSpc>
                <a:spcPct val="100000"/>
              </a:lnSpc>
            </a:pPr>
            <a:r>
              <a:rPr spc="-5" dirty="0" smtClean="0"/>
              <a:t>Freshwater</a:t>
            </a:r>
            <a:r>
              <a:rPr lang="en-GB" spc="-5" dirty="0" smtClean="0"/>
              <a:t> is Rare</a:t>
            </a:r>
            <a:br>
              <a:rPr lang="en-GB" spc="-5" dirty="0" smtClean="0"/>
            </a:br>
            <a:r>
              <a:rPr lang="en-GB" sz="3600" i="1" spc="-5" dirty="0" smtClean="0"/>
              <a:t>Clean water is even more rare</a:t>
            </a:r>
            <a:endParaRPr sz="3600" i="1"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36123" y="68273"/>
            <a:ext cx="5855877" cy="6379824"/>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421117"/>
            <a:ext cx="4146331" cy="3436883"/>
          </a:xfrm>
          <a:prstGeom prst="rect">
            <a:avLst/>
          </a:prstGeom>
        </p:spPr>
      </p:pic>
      <p:pic>
        <p:nvPicPr>
          <p:cNvPr id="8" name="Content Placeholder 3"/>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2916621" y="1899808"/>
            <a:ext cx="3319273" cy="3570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928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000" y="365125"/>
            <a:ext cx="1890486" cy="1325563"/>
          </a:xfrm>
        </p:spPr>
        <p:txBody>
          <a:bodyPr>
            <a:normAutofit fontScale="90000"/>
          </a:bodyPr>
          <a:lstStyle/>
          <a:p>
            <a:pPr algn="ctr"/>
            <a:r>
              <a:rPr lang="en-GB" dirty="0" smtClean="0"/>
              <a:t>Water </a:t>
            </a:r>
            <a:br>
              <a:rPr lang="en-GB" dirty="0" smtClean="0"/>
            </a:br>
            <a:r>
              <a:rPr lang="en-GB" dirty="0" smtClean="0"/>
              <a:t>is </a:t>
            </a:r>
            <a:br>
              <a:rPr lang="en-GB" dirty="0" smtClean="0"/>
            </a:br>
            <a:r>
              <a:rPr lang="en-GB" dirty="0" smtClean="0"/>
              <a:t>YOU</a:t>
            </a:r>
            <a:endParaRPr lang="en-GB"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0" y="0"/>
            <a:ext cx="9144000" cy="6858000"/>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77143"/>
            <a:ext cx="2952159" cy="4680857"/>
          </a:xfrm>
          <a:prstGeom prst="rect">
            <a:avLst/>
          </a:prstGeom>
        </p:spPr>
      </p:pic>
    </p:spTree>
    <p:extLst>
      <p:ext uri="{BB962C8B-B14F-4D97-AF65-F5344CB8AC3E}">
        <p14:creationId xmlns:p14="http://schemas.microsoft.com/office/powerpoint/2010/main" val="207975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237488" y="200703"/>
            <a:ext cx="7453269" cy="378346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610087" y="4610554"/>
            <a:ext cx="4773386" cy="1325563"/>
          </a:xfrm>
        </p:spPr>
        <p:txBody>
          <a:bodyPr>
            <a:normAutofit fontScale="90000"/>
          </a:bodyPr>
          <a:lstStyle/>
          <a:p>
            <a:pPr algn="ctr"/>
            <a:r>
              <a:rPr lang="en-GB" dirty="0" smtClean="0"/>
              <a:t>Access to Safe </a:t>
            </a:r>
            <a:r>
              <a:rPr lang="en-GB" dirty="0"/>
              <a:t>D</a:t>
            </a:r>
            <a:r>
              <a:rPr lang="en-GB" dirty="0" smtClean="0"/>
              <a:t>rinking </a:t>
            </a:r>
            <a:r>
              <a:rPr lang="en-GB" dirty="0"/>
              <a:t>W</a:t>
            </a:r>
            <a:r>
              <a:rPr lang="en-GB" dirty="0" smtClean="0"/>
              <a:t>ater</a:t>
            </a:r>
            <a:r>
              <a:rPr lang="en-GB" smtClean="0"/>
              <a:t/>
            </a:r>
            <a:br>
              <a:rPr lang="en-GB" smtClean="0"/>
            </a:br>
            <a:endParaRPr lang="en-GB" sz="3100" b="1" i="1" dirty="0"/>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7039100" y="1910443"/>
            <a:ext cx="4939143" cy="478903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81913" y="6378767"/>
            <a:ext cx="5717754" cy="369332"/>
          </a:xfrm>
          <a:prstGeom prst="rect">
            <a:avLst/>
          </a:prstGeom>
          <a:noFill/>
        </p:spPr>
        <p:txBody>
          <a:bodyPr wrap="square" rtlCol="0">
            <a:spAutoFit/>
          </a:bodyPr>
          <a:lstStyle/>
          <a:p>
            <a:r>
              <a:rPr lang="en-GB" dirty="0" smtClean="0"/>
              <a:t>JMP-2017-tr-safely managed drinking water services.pdf</a:t>
            </a:r>
            <a:endParaRPr lang="en-GB" dirty="0"/>
          </a:p>
        </p:txBody>
      </p:sp>
    </p:spTree>
    <p:extLst>
      <p:ext uri="{BB962C8B-B14F-4D97-AF65-F5344CB8AC3E}">
        <p14:creationId xmlns:p14="http://schemas.microsoft.com/office/powerpoint/2010/main" val="9934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68" y="0"/>
            <a:ext cx="8264487" cy="1325563"/>
          </a:xfrm>
        </p:spPr>
        <p:txBody>
          <a:bodyPr>
            <a:normAutofit fontScale="90000"/>
          </a:bodyPr>
          <a:lstStyle/>
          <a:p>
            <a:r>
              <a:rPr lang="en-GB" dirty="0" smtClean="0"/>
              <a:t>Access to Drinking Water – Madagascar </a:t>
            </a:r>
            <a:r>
              <a:rPr lang="en-GB" sz="3200" dirty="0" smtClean="0"/>
              <a:t>(% of population, 2000 and 2015)</a:t>
            </a:r>
            <a:endParaRPr lang="en-GB" sz="6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5788675"/>
              </p:ext>
            </p:extLst>
          </p:nvPr>
        </p:nvGraphicFramePr>
        <p:xfrm>
          <a:off x="176271" y="1414054"/>
          <a:ext cx="8612130" cy="4226579"/>
        </p:xfrm>
        <a:graphic>
          <a:graphicData uri="http://schemas.openxmlformats.org/drawingml/2006/table">
            <a:tbl>
              <a:tblPr firstRow="1" bandRow="1">
                <a:tableStyleId>{5C22544A-7EE6-4342-B048-85BDC9FD1C3A}</a:tableStyleId>
              </a:tblPr>
              <a:tblGrid>
                <a:gridCol w="1722426"/>
                <a:gridCol w="1722426"/>
                <a:gridCol w="1722426"/>
                <a:gridCol w="1722426"/>
                <a:gridCol w="1722426"/>
              </a:tblGrid>
              <a:tr h="975365">
                <a:tc>
                  <a:txBody>
                    <a:bodyPr/>
                    <a:lstStyle/>
                    <a:p>
                      <a:pPr algn="ctr"/>
                      <a:endParaRPr lang="en-GB" sz="2400" dirty="0"/>
                    </a:p>
                  </a:txBody>
                  <a:tcPr/>
                </a:tc>
                <a:tc>
                  <a:txBody>
                    <a:bodyPr/>
                    <a:lstStyle/>
                    <a:p>
                      <a:pPr algn="ctr"/>
                      <a:r>
                        <a:rPr lang="en-GB" sz="2400" dirty="0" smtClean="0"/>
                        <a:t>At Least Basic</a:t>
                      </a:r>
                      <a:endParaRPr lang="en-GB" sz="2400" dirty="0"/>
                    </a:p>
                  </a:txBody>
                  <a:tcPr/>
                </a:tc>
                <a:tc>
                  <a:txBody>
                    <a:bodyPr/>
                    <a:lstStyle/>
                    <a:p>
                      <a:pPr algn="ctr"/>
                      <a:r>
                        <a:rPr lang="en-GB" sz="2400" dirty="0" smtClean="0"/>
                        <a:t>Limited (&gt;30 min)</a:t>
                      </a:r>
                      <a:endParaRPr lang="en-GB" sz="2400" dirty="0"/>
                    </a:p>
                  </a:txBody>
                  <a:tcPr/>
                </a:tc>
                <a:tc>
                  <a:txBody>
                    <a:bodyPr/>
                    <a:lstStyle/>
                    <a:p>
                      <a:pPr algn="ctr"/>
                      <a:r>
                        <a:rPr lang="en-GB" sz="2400" dirty="0" smtClean="0"/>
                        <a:t>Un-improved</a:t>
                      </a:r>
                      <a:endParaRPr lang="en-GB" sz="2400" dirty="0"/>
                    </a:p>
                  </a:txBody>
                  <a:tcPr/>
                </a:tc>
                <a:tc>
                  <a:txBody>
                    <a:bodyPr/>
                    <a:lstStyle/>
                    <a:p>
                      <a:pPr algn="ctr"/>
                      <a:r>
                        <a:rPr lang="en-GB" sz="2400" dirty="0" smtClean="0"/>
                        <a:t>Surface Water</a:t>
                      </a:r>
                      <a:endParaRPr lang="en-GB" sz="2400" dirty="0"/>
                    </a:p>
                  </a:txBody>
                  <a:tcPr/>
                </a:tc>
              </a:tr>
              <a:tr h="541869">
                <a:tc>
                  <a:txBody>
                    <a:bodyPr/>
                    <a:lstStyle/>
                    <a:p>
                      <a:pPr algn="ctr"/>
                      <a:r>
                        <a:rPr lang="en-GB" sz="2400" dirty="0" smtClean="0"/>
                        <a:t>2000 All</a:t>
                      </a:r>
                      <a:endParaRPr lang="en-GB" sz="2400" dirty="0"/>
                    </a:p>
                  </a:txBody>
                  <a:tcPr/>
                </a:tc>
                <a:tc>
                  <a:txBody>
                    <a:bodyPr/>
                    <a:lstStyle/>
                    <a:p>
                      <a:pPr algn="ctr"/>
                      <a:r>
                        <a:rPr lang="en-GB" sz="2400" dirty="0" smtClean="0"/>
                        <a:t>37</a:t>
                      </a:r>
                      <a:endParaRPr lang="en-GB" sz="2400" dirty="0"/>
                    </a:p>
                  </a:txBody>
                  <a:tcPr/>
                </a:tc>
                <a:tc>
                  <a:txBody>
                    <a:bodyPr/>
                    <a:lstStyle/>
                    <a:p>
                      <a:pPr algn="ctr"/>
                      <a:r>
                        <a:rPr lang="en-GB" sz="2400" dirty="0" smtClean="0"/>
                        <a:t>2</a:t>
                      </a:r>
                      <a:endParaRPr lang="en-GB" sz="2400" dirty="0"/>
                    </a:p>
                  </a:txBody>
                  <a:tcPr/>
                </a:tc>
                <a:tc>
                  <a:txBody>
                    <a:bodyPr/>
                    <a:lstStyle/>
                    <a:p>
                      <a:pPr algn="ctr"/>
                      <a:r>
                        <a:rPr lang="en-GB" sz="2400" dirty="0" smtClean="0"/>
                        <a:t>21</a:t>
                      </a:r>
                      <a:endParaRPr lang="en-GB" sz="2400" dirty="0"/>
                    </a:p>
                  </a:txBody>
                  <a:tcPr/>
                </a:tc>
                <a:tc>
                  <a:txBody>
                    <a:bodyPr/>
                    <a:lstStyle/>
                    <a:p>
                      <a:pPr algn="ctr"/>
                      <a:r>
                        <a:rPr lang="en-GB" sz="2400" dirty="0" smtClean="0"/>
                        <a:t>41</a:t>
                      </a:r>
                      <a:endParaRPr lang="en-GB" sz="2400" dirty="0"/>
                    </a:p>
                  </a:txBody>
                  <a:tcPr/>
                </a:tc>
              </a:tr>
              <a:tr h="541869">
                <a:tc>
                  <a:txBody>
                    <a:bodyPr/>
                    <a:lstStyle/>
                    <a:p>
                      <a:pPr algn="ctr"/>
                      <a:r>
                        <a:rPr lang="en-GB" sz="2400" dirty="0" smtClean="0"/>
                        <a:t>2015 All</a:t>
                      </a:r>
                      <a:endParaRPr lang="en-GB" sz="2400" dirty="0"/>
                    </a:p>
                  </a:txBody>
                  <a:tcPr/>
                </a:tc>
                <a:tc>
                  <a:txBody>
                    <a:bodyPr/>
                    <a:lstStyle/>
                    <a:p>
                      <a:pPr algn="ctr"/>
                      <a:r>
                        <a:rPr lang="en-GB" sz="2400" dirty="0" smtClean="0"/>
                        <a:t>51</a:t>
                      </a:r>
                      <a:endParaRPr lang="en-GB" sz="2400" dirty="0"/>
                    </a:p>
                  </a:txBody>
                  <a:tcPr/>
                </a:tc>
                <a:tc>
                  <a:txBody>
                    <a:bodyPr/>
                    <a:lstStyle/>
                    <a:p>
                      <a:pPr algn="ctr"/>
                      <a:r>
                        <a:rPr lang="en-GB" sz="2400" dirty="0" smtClean="0"/>
                        <a:t>3</a:t>
                      </a:r>
                      <a:endParaRPr lang="en-GB" sz="2400" dirty="0"/>
                    </a:p>
                  </a:txBody>
                  <a:tcPr/>
                </a:tc>
                <a:tc>
                  <a:txBody>
                    <a:bodyPr/>
                    <a:lstStyle/>
                    <a:p>
                      <a:pPr algn="ctr"/>
                      <a:r>
                        <a:rPr lang="en-GB" sz="2400" dirty="0" smtClean="0"/>
                        <a:t>31</a:t>
                      </a:r>
                      <a:endParaRPr lang="en-GB" sz="2400" dirty="0"/>
                    </a:p>
                  </a:txBody>
                  <a:tcPr/>
                </a:tc>
                <a:tc>
                  <a:txBody>
                    <a:bodyPr/>
                    <a:lstStyle/>
                    <a:p>
                      <a:pPr algn="ctr"/>
                      <a:r>
                        <a:rPr lang="en-GB" sz="2400" dirty="0" smtClean="0"/>
                        <a:t>16</a:t>
                      </a:r>
                      <a:endParaRPr lang="en-GB" sz="2400" dirty="0"/>
                    </a:p>
                  </a:txBody>
                  <a:tcPr/>
                </a:tc>
              </a:tr>
              <a:tr h="541869">
                <a:tc>
                  <a:txBody>
                    <a:bodyPr/>
                    <a:lstStyle/>
                    <a:p>
                      <a:pPr algn="ctr"/>
                      <a:r>
                        <a:rPr lang="en-GB" sz="2400" dirty="0" smtClean="0"/>
                        <a:t>2000 Rural</a:t>
                      </a:r>
                      <a:endParaRPr lang="en-GB" sz="2400" dirty="0"/>
                    </a:p>
                  </a:txBody>
                  <a:tcPr/>
                </a:tc>
                <a:tc>
                  <a:txBody>
                    <a:bodyPr/>
                    <a:lstStyle/>
                    <a:p>
                      <a:pPr algn="ctr"/>
                      <a:r>
                        <a:rPr lang="en-GB" sz="2400" dirty="0" smtClean="0"/>
                        <a:t>25</a:t>
                      </a:r>
                      <a:endParaRPr lang="en-GB" sz="2400" dirty="0"/>
                    </a:p>
                  </a:txBody>
                  <a:tcPr/>
                </a:tc>
                <a:tc>
                  <a:txBody>
                    <a:bodyPr/>
                    <a:lstStyle/>
                    <a:p>
                      <a:pPr algn="ctr"/>
                      <a:r>
                        <a:rPr lang="en-GB" sz="2400" dirty="0" smtClean="0"/>
                        <a:t>1</a:t>
                      </a:r>
                      <a:endParaRPr lang="en-GB" sz="2400" dirty="0"/>
                    </a:p>
                  </a:txBody>
                  <a:tcPr/>
                </a:tc>
                <a:tc>
                  <a:txBody>
                    <a:bodyPr/>
                    <a:lstStyle/>
                    <a:p>
                      <a:pPr algn="ctr"/>
                      <a:r>
                        <a:rPr lang="en-GB" sz="2400" dirty="0" smtClean="0"/>
                        <a:t>24</a:t>
                      </a:r>
                      <a:endParaRPr lang="en-GB" sz="2400" dirty="0"/>
                    </a:p>
                  </a:txBody>
                  <a:tcPr/>
                </a:tc>
                <a:tc>
                  <a:txBody>
                    <a:bodyPr/>
                    <a:lstStyle/>
                    <a:p>
                      <a:pPr algn="ctr"/>
                      <a:r>
                        <a:rPr lang="en-GB" sz="2400" dirty="0" smtClean="0"/>
                        <a:t>50</a:t>
                      </a:r>
                      <a:endParaRPr lang="en-GB" sz="2400" dirty="0"/>
                    </a:p>
                  </a:txBody>
                  <a:tcPr/>
                </a:tc>
              </a:tr>
              <a:tr h="541869">
                <a:tc>
                  <a:txBody>
                    <a:bodyPr/>
                    <a:lstStyle/>
                    <a:p>
                      <a:pPr algn="ctr"/>
                      <a:r>
                        <a:rPr lang="en-GB" sz="2400" dirty="0" smtClean="0"/>
                        <a:t>2015 Rural</a:t>
                      </a:r>
                      <a:endParaRPr lang="en-GB" sz="2400" dirty="0"/>
                    </a:p>
                  </a:txBody>
                  <a:tcPr/>
                </a:tc>
                <a:tc>
                  <a:txBody>
                    <a:bodyPr/>
                    <a:lstStyle/>
                    <a:p>
                      <a:pPr algn="ctr"/>
                      <a:r>
                        <a:rPr lang="en-GB" sz="2400" dirty="0" smtClean="0"/>
                        <a:t>34</a:t>
                      </a:r>
                      <a:endParaRPr lang="en-GB" sz="2400" dirty="0"/>
                    </a:p>
                  </a:txBody>
                  <a:tcPr/>
                </a:tc>
                <a:tc>
                  <a:txBody>
                    <a:bodyPr/>
                    <a:lstStyle/>
                    <a:p>
                      <a:pPr algn="ctr"/>
                      <a:r>
                        <a:rPr lang="en-GB" sz="2400" dirty="0" smtClean="0"/>
                        <a:t>2</a:t>
                      </a:r>
                      <a:endParaRPr lang="en-GB" sz="2400" dirty="0"/>
                    </a:p>
                  </a:txBody>
                  <a:tcPr/>
                </a:tc>
                <a:tc>
                  <a:txBody>
                    <a:bodyPr/>
                    <a:lstStyle/>
                    <a:p>
                      <a:pPr algn="ctr"/>
                      <a:r>
                        <a:rPr lang="en-GB" sz="2400" dirty="0" smtClean="0"/>
                        <a:t>41</a:t>
                      </a:r>
                      <a:endParaRPr lang="en-GB" sz="2400" dirty="0"/>
                    </a:p>
                  </a:txBody>
                  <a:tcPr/>
                </a:tc>
                <a:tc>
                  <a:txBody>
                    <a:bodyPr/>
                    <a:lstStyle/>
                    <a:p>
                      <a:pPr algn="ctr"/>
                      <a:r>
                        <a:rPr lang="en-GB" sz="2400" dirty="0" smtClean="0"/>
                        <a:t>23</a:t>
                      </a:r>
                      <a:endParaRPr lang="en-GB" sz="2400" dirty="0"/>
                    </a:p>
                  </a:txBody>
                  <a:tcPr/>
                </a:tc>
              </a:tr>
              <a:tr h="541869">
                <a:tc>
                  <a:txBody>
                    <a:bodyPr/>
                    <a:lstStyle/>
                    <a:p>
                      <a:pPr algn="ctr"/>
                      <a:r>
                        <a:rPr lang="en-GB" sz="2400" dirty="0" smtClean="0"/>
                        <a:t>2000 Urban</a:t>
                      </a:r>
                      <a:endParaRPr lang="en-GB" sz="2400" dirty="0"/>
                    </a:p>
                  </a:txBody>
                  <a:tcPr/>
                </a:tc>
                <a:tc>
                  <a:txBody>
                    <a:bodyPr/>
                    <a:lstStyle/>
                    <a:p>
                      <a:pPr algn="ctr"/>
                      <a:r>
                        <a:rPr lang="en-GB" sz="2400" dirty="0" smtClean="0"/>
                        <a:t>69</a:t>
                      </a:r>
                      <a:endParaRPr lang="en-GB" sz="2400" dirty="0"/>
                    </a:p>
                  </a:txBody>
                  <a:tcPr/>
                </a:tc>
                <a:tc>
                  <a:txBody>
                    <a:bodyPr/>
                    <a:lstStyle/>
                    <a:p>
                      <a:pPr algn="ctr"/>
                      <a:r>
                        <a:rPr lang="en-GB" sz="2400" dirty="0" smtClean="0"/>
                        <a:t>3</a:t>
                      </a:r>
                      <a:endParaRPr lang="en-GB" sz="2400" dirty="0"/>
                    </a:p>
                  </a:txBody>
                  <a:tcPr/>
                </a:tc>
                <a:tc>
                  <a:txBody>
                    <a:bodyPr/>
                    <a:lstStyle/>
                    <a:p>
                      <a:pPr algn="ctr"/>
                      <a:r>
                        <a:rPr lang="en-GB" sz="2400" dirty="0" smtClean="0"/>
                        <a:t>12</a:t>
                      </a:r>
                      <a:endParaRPr lang="en-GB" sz="2400" dirty="0"/>
                    </a:p>
                  </a:txBody>
                  <a:tcPr/>
                </a:tc>
                <a:tc>
                  <a:txBody>
                    <a:bodyPr/>
                    <a:lstStyle/>
                    <a:p>
                      <a:pPr algn="ctr"/>
                      <a:r>
                        <a:rPr lang="en-GB" sz="2400" dirty="0" smtClean="0"/>
                        <a:t>15</a:t>
                      </a:r>
                      <a:endParaRPr lang="en-GB" sz="2400" dirty="0"/>
                    </a:p>
                  </a:txBody>
                  <a:tcPr/>
                </a:tc>
              </a:tr>
              <a:tr h="541869">
                <a:tc>
                  <a:txBody>
                    <a:bodyPr/>
                    <a:lstStyle/>
                    <a:p>
                      <a:pPr algn="ctr"/>
                      <a:r>
                        <a:rPr lang="en-GB" sz="2400" dirty="0" smtClean="0"/>
                        <a:t>2015 Urban</a:t>
                      </a:r>
                      <a:endParaRPr lang="en-GB" sz="2400" dirty="0"/>
                    </a:p>
                  </a:txBody>
                  <a:tcPr/>
                </a:tc>
                <a:tc>
                  <a:txBody>
                    <a:bodyPr/>
                    <a:lstStyle/>
                    <a:p>
                      <a:pPr algn="ctr"/>
                      <a:r>
                        <a:rPr lang="en-GB" sz="2400" dirty="0" smtClean="0"/>
                        <a:t>82</a:t>
                      </a:r>
                      <a:endParaRPr lang="en-GB" sz="2400" dirty="0"/>
                    </a:p>
                  </a:txBody>
                  <a:tcPr/>
                </a:tc>
                <a:tc>
                  <a:txBody>
                    <a:bodyPr/>
                    <a:lstStyle/>
                    <a:p>
                      <a:pPr algn="ctr"/>
                      <a:r>
                        <a:rPr lang="en-GB" sz="2400" dirty="0" smtClean="0"/>
                        <a:t>4</a:t>
                      </a:r>
                      <a:endParaRPr lang="en-GB" sz="2400" dirty="0"/>
                    </a:p>
                  </a:txBody>
                  <a:tcPr/>
                </a:tc>
                <a:tc>
                  <a:txBody>
                    <a:bodyPr/>
                    <a:lstStyle/>
                    <a:p>
                      <a:pPr algn="ctr"/>
                      <a:r>
                        <a:rPr lang="en-GB" sz="2400" dirty="0" smtClean="0"/>
                        <a:t>12</a:t>
                      </a:r>
                      <a:endParaRPr lang="en-GB" sz="2400" dirty="0"/>
                    </a:p>
                  </a:txBody>
                  <a:tcPr/>
                </a:tc>
                <a:tc>
                  <a:txBody>
                    <a:bodyPr/>
                    <a:lstStyle/>
                    <a:p>
                      <a:pPr algn="ctr"/>
                      <a:r>
                        <a:rPr lang="en-GB" sz="2400" dirty="0" smtClean="0"/>
                        <a:t>2</a:t>
                      </a:r>
                      <a:endParaRPr lang="en-GB" sz="2400" dirty="0"/>
                    </a:p>
                  </a:txBody>
                  <a:tcPr/>
                </a:tc>
              </a:tr>
            </a:tbl>
          </a:graphicData>
        </a:graphic>
      </p:graphicFrame>
      <p:pic>
        <p:nvPicPr>
          <p:cNvPr id="7"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a:off x="8688207" y="4560984"/>
            <a:ext cx="3503792" cy="2297016"/>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59031" y="6279615"/>
            <a:ext cx="5717754" cy="369332"/>
          </a:xfrm>
          <a:prstGeom prst="rect">
            <a:avLst/>
          </a:prstGeom>
          <a:noFill/>
        </p:spPr>
        <p:txBody>
          <a:bodyPr wrap="square" rtlCol="0">
            <a:spAutoFit/>
          </a:bodyPr>
          <a:lstStyle/>
          <a:p>
            <a:r>
              <a:rPr lang="en-GB" dirty="0" smtClean="0"/>
              <a:t>JMP-2017-tr-safely managed drinking water services.pdf</a:t>
            </a:r>
            <a:endParaRPr lang="en-GB" dirty="0"/>
          </a:p>
        </p:txBody>
      </p:sp>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221133" y="567267"/>
            <a:ext cx="4538133" cy="3403599"/>
          </a:xfrm>
          <a:prstGeom prst="rect">
            <a:avLst/>
          </a:prstGeom>
        </p:spPr>
      </p:pic>
    </p:spTree>
    <p:extLst>
      <p:ext uri="{BB962C8B-B14F-4D97-AF65-F5344CB8AC3E}">
        <p14:creationId xmlns:p14="http://schemas.microsoft.com/office/powerpoint/2010/main" val="233673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36366" y="2728686"/>
            <a:ext cx="5455634" cy="4091725"/>
          </a:xfrm>
        </p:spPr>
      </p:pic>
      <p:sp>
        <p:nvSpPr>
          <p:cNvPr id="7" name="Title 1"/>
          <p:cNvSpPr txBox="1">
            <a:spLocks/>
          </p:cNvSpPr>
          <p:nvPr/>
        </p:nvSpPr>
        <p:spPr>
          <a:xfrm>
            <a:off x="7097485" y="580685"/>
            <a:ext cx="4056441"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Water is for Drinking - Madagascar</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79885" cy="448491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5359" y="3338286"/>
            <a:ext cx="4692952" cy="3519714"/>
          </a:xfrm>
          <a:prstGeom prst="rect">
            <a:avLst/>
          </a:prstGeom>
        </p:spPr>
      </p:pic>
    </p:spTree>
    <p:extLst>
      <p:ext uri="{BB962C8B-B14F-4D97-AF65-F5344CB8AC3E}">
        <p14:creationId xmlns:p14="http://schemas.microsoft.com/office/powerpoint/2010/main" val="152208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UN Action in Madagascar</a:t>
            </a:r>
            <a:endParaRPr lang="en-GB" dirty="0"/>
          </a:p>
        </p:txBody>
      </p:sp>
      <p:sp>
        <p:nvSpPr>
          <p:cNvPr id="3" name="Content Placeholder 2"/>
          <p:cNvSpPr>
            <a:spLocks noGrp="1"/>
          </p:cNvSpPr>
          <p:nvPr>
            <p:ph idx="1"/>
          </p:nvPr>
        </p:nvSpPr>
        <p:spPr>
          <a:xfrm>
            <a:off x="838200" y="1825624"/>
            <a:ext cx="10515600" cy="4906251"/>
          </a:xfrm>
        </p:spPr>
        <p:txBody>
          <a:bodyPr>
            <a:normAutofit fontScale="85000" lnSpcReduction="20000"/>
          </a:bodyPr>
          <a:lstStyle/>
          <a:p>
            <a:pPr marL="0" indent="0" algn="ctr">
              <a:buNone/>
            </a:pPr>
            <a:r>
              <a:rPr lang="en-GB" i="1" dirty="0"/>
              <a:t>More than 139,000 people have gained access to safe water through the establishment of 104 new boreholes, 183m</a:t>
            </a:r>
            <a:r>
              <a:rPr lang="en-GB" i="1" baseline="30000" dirty="0"/>
              <a:t>3</a:t>
            </a:r>
            <a:r>
              <a:rPr lang="en-GB" i="1" dirty="0"/>
              <a:t> of trucked water and 550 water points rehabilitated by UNICEF, Government and partners. UNICEF has continued to support the National Nutrition Office and Ministry of Health, including through the provision of 9,000 boxes of ready-to-use therapeutic food, therapeutic milk and essential drugs; and the extension of the severe acute </a:t>
            </a:r>
            <a:r>
              <a:rPr lang="en-GB" i="1" dirty="0" smtClean="0"/>
              <a:t>malnutrition (SAM) </a:t>
            </a:r>
            <a:r>
              <a:rPr lang="en-GB" i="1" dirty="0"/>
              <a:t>surveillance system. To date, 7,000 families with children suffering from SAM have received a WASH kit and awareness raising on the use of the ceramic filter and handwashing with soap. 550 water points have been rehabilitated, benefiting an estimated 100,000 people with clean water, including at schools and health </a:t>
            </a:r>
            <a:r>
              <a:rPr lang="en-GB" i="1" dirty="0" smtClean="0"/>
              <a:t>centres; </a:t>
            </a:r>
            <a:r>
              <a:rPr lang="en-GB" i="1" dirty="0"/>
              <a:t>104 new boreholes have been drilled and equipped with hand pumps, benefiting 24,550 people; and 3 new mid-level water supply schemes have been completed, benefitting 5,270 people. The construction of 16 boreholes and </a:t>
            </a:r>
            <a:r>
              <a:rPr lang="en-GB" i="1" dirty="0" smtClean="0"/>
              <a:t>8 mid-level </a:t>
            </a:r>
            <a:r>
              <a:rPr lang="en-GB" i="1" dirty="0"/>
              <a:t>water supply systems remain in progress and will benefit an estimated additional 20,500 people with clean water. </a:t>
            </a:r>
            <a:endParaRPr lang="en-GB" i="1" dirty="0" smtClean="0"/>
          </a:p>
          <a:p>
            <a:pPr marL="0" indent="0" algn="ctr">
              <a:buNone/>
            </a:pPr>
            <a:endParaRPr lang="en-GB" i="1" dirty="0" smtClean="0"/>
          </a:p>
          <a:p>
            <a:pPr marL="0" indent="0" algn="r">
              <a:buNone/>
            </a:pPr>
            <a:r>
              <a:rPr lang="en-GB" b="1" dirty="0" smtClean="0"/>
              <a:t>OCHA </a:t>
            </a:r>
            <a:r>
              <a:rPr lang="en-GB" b="1" dirty="0"/>
              <a:t>– UN Office for </a:t>
            </a:r>
            <a:r>
              <a:rPr lang="en-GB" b="1" dirty="0" smtClean="0"/>
              <a:t>Coordination </a:t>
            </a:r>
            <a:r>
              <a:rPr lang="en-GB" b="1" dirty="0"/>
              <a:t>of Humanitarian A</a:t>
            </a:r>
            <a:r>
              <a:rPr lang="en-GB" b="1" dirty="0" smtClean="0"/>
              <a:t>ffairs 2017</a:t>
            </a:r>
            <a:endParaRPr lang="en-GB" b="1" dirty="0"/>
          </a:p>
          <a:p>
            <a:endParaRPr lang="en-GB" dirty="0"/>
          </a:p>
        </p:txBody>
      </p:sp>
    </p:spTree>
    <p:extLst>
      <p:ext uri="{BB962C8B-B14F-4D97-AF65-F5344CB8AC3E}">
        <p14:creationId xmlns:p14="http://schemas.microsoft.com/office/powerpoint/2010/main" val="150077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63" y="4533901"/>
            <a:ext cx="4337957" cy="1801812"/>
          </a:xfrm>
        </p:spPr>
        <p:txBody>
          <a:bodyPr/>
          <a:lstStyle/>
          <a:p>
            <a:pPr algn="ctr"/>
            <a:r>
              <a:rPr lang="en-GB" dirty="0" smtClean="0"/>
              <a:t>Access to </a:t>
            </a:r>
            <a:r>
              <a:rPr lang="en-GB" dirty="0"/>
              <a:t>S</a:t>
            </a:r>
            <a:r>
              <a:rPr lang="en-GB" dirty="0" smtClean="0"/>
              <a:t>afe Sanitation</a:t>
            </a:r>
            <a:br>
              <a:rPr lang="en-GB" dirty="0" smtClean="0"/>
            </a:br>
            <a:r>
              <a:rPr lang="en-GB" sz="3200" b="1" i="1" dirty="0" err="1" smtClean="0"/>
              <a:t>WASHdata</a:t>
            </a:r>
            <a:endParaRPr lang="en-GB" sz="3200" b="1" i="1" dirty="0"/>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356881" y="127228"/>
            <a:ext cx="7129769" cy="4101872"/>
          </a:xfrm>
          <a:prstGeom prst="rect">
            <a:avLst/>
          </a:prstGeom>
          <a:ln>
            <a:noFill/>
          </a:ln>
          <a:extLst>
            <a:ext uri="{53640926-AAD7-44D8-BBD7-CCE9431645EC}">
              <a14:shadowObscured xmlns:a14="http://schemas.microsoft.com/office/drawing/2010/main"/>
            </a:ext>
          </a:extLst>
        </p:spPr>
      </p:pic>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7219201" y="1518557"/>
            <a:ext cx="4972799" cy="53394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443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67514" cy="1325563"/>
          </a:xfrm>
        </p:spPr>
        <p:txBody>
          <a:bodyPr>
            <a:normAutofit fontScale="90000"/>
          </a:bodyPr>
          <a:lstStyle/>
          <a:p>
            <a:pPr algn="ctr"/>
            <a:r>
              <a:rPr lang="en-GB" dirty="0" smtClean="0"/>
              <a:t>Access to Sanitation in Madagascar (2015)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8382671"/>
              </p:ext>
            </p:extLst>
          </p:nvPr>
        </p:nvGraphicFramePr>
        <p:xfrm>
          <a:off x="281913" y="2129727"/>
          <a:ext cx="6313716" cy="3810000"/>
        </p:xfrm>
        <a:graphic>
          <a:graphicData uri="http://schemas.openxmlformats.org/drawingml/2006/table">
            <a:tbl>
              <a:tblPr firstRow="1" bandRow="1">
                <a:tableStyleId>{5C22544A-7EE6-4342-B048-85BDC9FD1C3A}</a:tableStyleId>
              </a:tblPr>
              <a:tblGrid>
                <a:gridCol w="1262743"/>
                <a:gridCol w="1262743"/>
                <a:gridCol w="1262743"/>
                <a:gridCol w="1094340"/>
                <a:gridCol w="1431147"/>
              </a:tblGrid>
              <a:tr h="909304">
                <a:tc>
                  <a:txBody>
                    <a:bodyPr/>
                    <a:lstStyle/>
                    <a:p>
                      <a:pPr algn="ctr"/>
                      <a:endParaRPr lang="en-GB"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At Least Basic</a:t>
                      </a:r>
                    </a:p>
                    <a:p>
                      <a:pPr algn="ctr"/>
                      <a:endParaRPr lang="en-GB"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Limited (shared)</a:t>
                      </a:r>
                    </a:p>
                    <a:p>
                      <a:pPr algn="ctr"/>
                      <a:endParaRPr lang="en-GB"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Unim</a:t>
                      </a:r>
                      <a:r>
                        <a:rPr lang="en-GB" sz="200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proved</a:t>
                      </a:r>
                    </a:p>
                    <a:p>
                      <a:pPr algn="ctr"/>
                      <a:endParaRPr lang="en-GB" sz="2000" dirty="0"/>
                    </a:p>
                  </a:txBody>
                  <a:tcPr/>
                </a:tc>
                <a:tc>
                  <a:txBody>
                    <a:bodyPr/>
                    <a:lstStyle/>
                    <a:p>
                      <a:pPr algn="ctr"/>
                      <a:r>
                        <a:rPr lang="en-GB" sz="2000" dirty="0" smtClean="0"/>
                        <a:t>Open Defecation</a:t>
                      </a:r>
                      <a:endParaRPr lang="en-GB" sz="2000" dirty="0"/>
                    </a:p>
                  </a:txBody>
                  <a:tcPr/>
                </a:tc>
              </a:tr>
              <a:tr h="633757">
                <a:tc>
                  <a:txBody>
                    <a:bodyPr/>
                    <a:lstStyle/>
                    <a:p>
                      <a:pPr algn="ctr"/>
                      <a:r>
                        <a:rPr lang="en-GB" sz="2000" dirty="0" smtClean="0"/>
                        <a:t>National (</a:t>
                      </a:r>
                      <a:r>
                        <a:rPr lang="en-GB" sz="2000" dirty="0" err="1" smtClean="0"/>
                        <a:t>Yr</a:t>
                      </a:r>
                      <a:r>
                        <a:rPr lang="en-GB" sz="2000" dirty="0" smtClean="0"/>
                        <a:t> 2015)</a:t>
                      </a:r>
                      <a:endParaRPr lang="en-GB" sz="2000" dirty="0"/>
                    </a:p>
                  </a:txBody>
                  <a:tcPr/>
                </a:tc>
                <a:tc>
                  <a:txBody>
                    <a:bodyPr/>
                    <a:lstStyle/>
                    <a:p>
                      <a:pPr algn="ctr"/>
                      <a:r>
                        <a:rPr lang="en-GB" sz="2800" dirty="0" smtClean="0"/>
                        <a:t>10</a:t>
                      </a:r>
                      <a:endParaRPr lang="en-GB" sz="2800" dirty="0"/>
                    </a:p>
                  </a:txBody>
                  <a:tcPr/>
                </a:tc>
                <a:tc>
                  <a:txBody>
                    <a:bodyPr/>
                    <a:lstStyle/>
                    <a:p>
                      <a:pPr algn="ctr"/>
                      <a:r>
                        <a:rPr lang="en-GB" sz="2800" dirty="0" smtClean="0"/>
                        <a:t>14</a:t>
                      </a:r>
                      <a:endParaRPr lang="en-GB" sz="2800" dirty="0"/>
                    </a:p>
                  </a:txBody>
                  <a:tcPr/>
                </a:tc>
                <a:tc>
                  <a:txBody>
                    <a:bodyPr/>
                    <a:lstStyle/>
                    <a:p>
                      <a:pPr algn="ctr"/>
                      <a:r>
                        <a:rPr lang="en-GB" sz="2800" dirty="0" smtClean="0"/>
                        <a:t>32</a:t>
                      </a:r>
                      <a:endParaRPr lang="en-GB" sz="2800" dirty="0"/>
                    </a:p>
                  </a:txBody>
                  <a:tcPr/>
                </a:tc>
                <a:tc>
                  <a:txBody>
                    <a:bodyPr/>
                    <a:lstStyle/>
                    <a:p>
                      <a:pPr algn="ctr"/>
                      <a:r>
                        <a:rPr lang="en-GB" sz="2800" dirty="0" smtClean="0"/>
                        <a:t>44</a:t>
                      </a:r>
                      <a:endParaRPr lang="en-GB" sz="2800" dirty="0"/>
                    </a:p>
                  </a:txBody>
                  <a:tcPr/>
                </a:tc>
              </a:tr>
              <a:tr h="633757">
                <a:tc>
                  <a:txBody>
                    <a:bodyPr/>
                    <a:lstStyle/>
                    <a:p>
                      <a:pPr algn="ctr"/>
                      <a:r>
                        <a:rPr lang="en-GB" sz="2000" dirty="0" smtClean="0"/>
                        <a:t>Rural (2015)</a:t>
                      </a:r>
                      <a:endParaRPr lang="en-GB" sz="2000" dirty="0"/>
                    </a:p>
                  </a:txBody>
                  <a:tcPr/>
                </a:tc>
                <a:tc>
                  <a:txBody>
                    <a:bodyPr/>
                    <a:lstStyle/>
                    <a:p>
                      <a:pPr algn="ctr"/>
                      <a:r>
                        <a:rPr lang="en-GB" sz="2800" dirty="0" smtClean="0"/>
                        <a:t>6</a:t>
                      </a:r>
                      <a:endParaRPr lang="en-GB" sz="2800" dirty="0"/>
                    </a:p>
                  </a:txBody>
                  <a:tcPr/>
                </a:tc>
                <a:tc>
                  <a:txBody>
                    <a:bodyPr/>
                    <a:lstStyle/>
                    <a:p>
                      <a:pPr algn="ctr"/>
                      <a:r>
                        <a:rPr lang="en-GB" sz="2800" dirty="0" smtClean="0"/>
                        <a:t>9</a:t>
                      </a:r>
                      <a:endParaRPr lang="en-GB" sz="2800" dirty="0"/>
                    </a:p>
                  </a:txBody>
                  <a:tcPr/>
                </a:tc>
                <a:tc>
                  <a:txBody>
                    <a:bodyPr/>
                    <a:lstStyle/>
                    <a:p>
                      <a:pPr algn="ctr"/>
                      <a:r>
                        <a:rPr lang="en-GB" sz="2800" dirty="0" smtClean="0"/>
                        <a:t>29</a:t>
                      </a:r>
                      <a:endParaRPr lang="en-GB" sz="2800" dirty="0"/>
                    </a:p>
                  </a:txBody>
                  <a:tcPr/>
                </a:tc>
                <a:tc>
                  <a:txBody>
                    <a:bodyPr/>
                    <a:lstStyle/>
                    <a:p>
                      <a:pPr algn="ctr"/>
                      <a:r>
                        <a:rPr lang="en-GB" sz="2800" dirty="0" smtClean="0"/>
                        <a:t>55</a:t>
                      </a:r>
                      <a:endParaRPr lang="en-GB" sz="2800" dirty="0"/>
                    </a:p>
                  </a:txBody>
                  <a:tcPr/>
                </a:tc>
              </a:tr>
              <a:tr h="633757">
                <a:tc>
                  <a:txBody>
                    <a:bodyPr/>
                    <a:lstStyle/>
                    <a:p>
                      <a:pPr algn="ctr"/>
                      <a:r>
                        <a:rPr lang="en-GB" sz="2000" dirty="0" smtClean="0"/>
                        <a:t>Urban</a:t>
                      </a:r>
                    </a:p>
                    <a:p>
                      <a:pPr algn="ctr"/>
                      <a:r>
                        <a:rPr lang="en-GB" sz="2000" dirty="0" smtClean="0"/>
                        <a:t>(2015)</a:t>
                      </a:r>
                      <a:endParaRPr lang="en-GB" sz="2000" dirty="0"/>
                    </a:p>
                  </a:txBody>
                  <a:tcPr/>
                </a:tc>
                <a:tc>
                  <a:txBody>
                    <a:bodyPr/>
                    <a:lstStyle/>
                    <a:p>
                      <a:pPr algn="ctr"/>
                      <a:r>
                        <a:rPr lang="en-GB" sz="2800" dirty="0" smtClean="0"/>
                        <a:t>16</a:t>
                      </a:r>
                      <a:endParaRPr lang="en-GB" sz="2800" dirty="0"/>
                    </a:p>
                  </a:txBody>
                  <a:tcPr/>
                </a:tc>
                <a:tc>
                  <a:txBody>
                    <a:bodyPr/>
                    <a:lstStyle/>
                    <a:p>
                      <a:pPr algn="ctr"/>
                      <a:r>
                        <a:rPr lang="en-GB" sz="2800" dirty="0" smtClean="0"/>
                        <a:t>24</a:t>
                      </a:r>
                      <a:endParaRPr lang="en-GB" sz="2800" dirty="0"/>
                    </a:p>
                  </a:txBody>
                  <a:tcPr/>
                </a:tc>
                <a:tc>
                  <a:txBody>
                    <a:bodyPr/>
                    <a:lstStyle/>
                    <a:p>
                      <a:pPr algn="ctr"/>
                      <a:r>
                        <a:rPr lang="en-GB" sz="2800" dirty="0" smtClean="0"/>
                        <a:t>37</a:t>
                      </a:r>
                      <a:endParaRPr lang="en-GB" sz="2800" dirty="0"/>
                    </a:p>
                  </a:txBody>
                  <a:tcPr/>
                </a:tc>
                <a:tc>
                  <a:txBody>
                    <a:bodyPr/>
                    <a:lstStyle/>
                    <a:p>
                      <a:pPr algn="ctr"/>
                      <a:r>
                        <a:rPr lang="en-GB" sz="2800" dirty="0" smtClean="0"/>
                        <a:t>23</a:t>
                      </a:r>
                      <a:endParaRPr lang="en-GB" sz="2800" dirty="0"/>
                    </a:p>
                  </a:txBody>
                  <a:tcPr/>
                </a:tc>
              </a:tr>
              <a:tr h="633757">
                <a:tc>
                  <a:txBody>
                    <a:bodyPr/>
                    <a:lstStyle/>
                    <a:p>
                      <a:pPr algn="ctr"/>
                      <a:r>
                        <a:rPr lang="en-GB" sz="2000" dirty="0" smtClean="0"/>
                        <a:t>National</a:t>
                      </a:r>
                    </a:p>
                    <a:p>
                      <a:pPr algn="ctr"/>
                      <a:r>
                        <a:rPr lang="en-GB" sz="2000" dirty="0" smtClean="0"/>
                        <a:t>(</a:t>
                      </a:r>
                      <a:r>
                        <a:rPr lang="en-GB" sz="2000" dirty="0" err="1" smtClean="0"/>
                        <a:t>Yr</a:t>
                      </a:r>
                      <a:r>
                        <a:rPr lang="en-GB" sz="2000" baseline="0" dirty="0" smtClean="0"/>
                        <a:t> </a:t>
                      </a:r>
                      <a:r>
                        <a:rPr lang="en-GB" sz="2000" dirty="0" smtClean="0"/>
                        <a:t>2000)</a:t>
                      </a:r>
                      <a:endParaRPr lang="en-GB" sz="2000" dirty="0"/>
                    </a:p>
                  </a:txBody>
                  <a:tcPr/>
                </a:tc>
                <a:tc>
                  <a:txBody>
                    <a:bodyPr/>
                    <a:lstStyle/>
                    <a:p>
                      <a:pPr algn="ctr"/>
                      <a:r>
                        <a:rPr lang="en-GB" sz="2800" dirty="0" smtClean="0"/>
                        <a:t>5</a:t>
                      </a:r>
                    </a:p>
                  </a:txBody>
                  <a:tcPr/>
                </a:tc>
                <a:tc>
                  <a:txBody>
                    <a:bodyPr/>
                    <a:lstStyle/>
                    <a:p>
                      <a:pPr algn="ctr"/>
                      <a:r>
                        <a:rPr lang="en-GB" sz="2800" dirty="0" smtClean="0"/>
                        <a:t>7</a:t>
                      </a:r>
                      <a:endParaRPr lang="en-GB" sz="2800" dirty="0"/>
                    </a:p>
                  </a:txBody>
                  <a:tcPr/>
                </a:tc>
                <a:tc>
                  <a:txBody>
                    <a:bodyPr/>
                    <a:lstStyle/>
                    <a:p>
                      <a:pPr algn="ctr"/>
                      <a:r>
                        <a:rPr lang="en-GB" sz="2800" dirty="0" smtClean="0"/>
                        <a:t>51</a:t>
                      </a:r>
                      <a:endParaRPr lang="en-GB" sz="2800" dirty="0"/>
                    </a:p>
                  </a:txBody>
                  <a:tcPr/>
                </a:tc>
                <a:tc>
                  <a:txBody>
                    <a:bodyPr/>
                    <a:lstStyle/>
                    <a:p>
                      <a:pPr algn="ctr"/>
                      <a:r>
                        <a:rPr lang="en-GB" sz="2800" dirty="0" smtClean="0"/>
                        <a:t>38</a:t>
                      </a:r>
                      <a:endParaRPr lang="en-GB" sz="2800" dirty="0"/>
                    </a:p>
                  </a:txBody>
                  <a:tcPr/>
                </a:tc>
              </a:tr>
            </a:tbl>
          </a:graphicData>
        </a:graphic>
      </p:graphicFrame>
      <p:sp>
        <p:nvSpPr>
          <p:cNvPr id="6" name="TextBox 5"/>
          <p:cNvSpPr txBox="1"/>
          <p:nvPr/>
        </p:nvSpPr>
        <p:spPr>
          <a:xfrm>
            <a:off x="281913" y="6378767"/>
            <a:ext cx="5717754" cy="369332"/>
          </a:xfrm>
          <a:prstGeom prst="rect">
            <a:avLst/>
          </a:prstGeom>
          <a:noFill/>
        </p:spPr>
        <p:txBody>
          <a:bodyPr wrap="square" rtlCol="0">
            <a:spAutoFit/>
          </a:bodyPr>
          <a:lstStyle/>
          <a:p>
            <a:r>
              <a:rPr lang="en-GB" dirty="0" smtClean="0"/>
              <a:t>JMP-2017-tr-safely managed drinking water services.pdf</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43" y="3385457"/>
            <a:ext cx="4630057" cy="347254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95629" y="-1"/>
            <a:ext cx="5596372" cy="3221169"/>
          </a:xfrm>
          <a:prstGeom prst="rect">
            <a:avLst/>
          </a:prstGeom>
        </p:spPr>
      </p:pic>
    </p:spTree>
    <p:extLst>
      <p:ext uri="{BB962C8B-B14F-4D97-AF65-F5344CB8AC3E}">
        <p14:creationId xmlns:p14="http://schemas.microsoft.com/office/powerpoint/2010/main" val="1202268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421</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Verdana</vt:lpstr>
      <vt:lpstr>Zapf Dingbats</vt:lpstr>
      <vt:lpstr>Office Theme</vt:lpstr>
      <vt:lpstr>Water is Life </vt:lpstr>
      <vt:lpstr>Freshwater is Rare Clean water is even more rare</vt:lpstr>
      <vt:lpstr>Water  is  YOU</vt:lpstr>
      <vt:lpstr>Access to Safe Drinking Water </vt:lpstr>
      <vt:lpstr>Access to Drinking Water – Madagascar (% of population, 2000 and 2015)</vt:lpstr>
      <vt:lpstr>PowerPoint Presentation</vt:lpstr>
      <vt:lpstr>Recent UN Action in Madagascar</vt:lpstr>
      <vt:lpstr>Access to Safe Sanitation WASHdata</vt:lpstr>
      <vt:lpstr>Access to Sanitation in Madagascar (2015)</vt:lpstr>
      <vt:lpstr>Water is  for  Health</vt:lpstr>
      <vt:lpstr>Water is Food</vt:lpstr>
      <vt:lpstr>Water is  Food</vt:lpstr>
      <vt:lpstr>PowerPoint Presentation</vt:lpstr>
      <vt:lpstr>Water is Power</vt:lpstr>
      <vt:lpstr>Water is Biodiversity</vt:lpstr>
      <vt:lpstr>Water is Seasonal and Destructive </vt:lpstr>
      <vt:lpstr>Water in Northern Ireland </vt:lpstr>
      <vt:lpstr>Tanakambana Secondary School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Christie</dc:creator>
  <cp:lastModifiedBy>Sue Christie</cp:lastModifiedBy>
  <cp:revision>133</cp:revision>
  <dcterms:created xsi:type="dcterms:W3CDTF">2016-10-11T11:53:50Z</dcterms:created>
  <dcterms:modified xsi:type="dcterms:W3CDTF">2018-03-20T10:58:14Z</dcterms:modified>
</cp:coreProperties>
</file>